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Space Mono" charset="1" panose="02000509040000020004"/>
      <p:regular r:id="rId20"/>
    </p:embeddedFont>
    <p:embeddedFont>
      <p:font typeface="Space Mono Bold" charset="1" panose="02000809030000020004"/>
      <p:regular r:id="rId21"/>
    </p:embeddedFont>
    <p:embeddedFont>
      <p:font typeface="Space Mono Italics" charset="1" panose="02000509090000090004"/>
      <p:regular r:id="rId22"/>
    </p:embeddedFont>
    <p:embeddedFont>
      <p:font typeface="Space Mono Bold Italics" charset="1" panose="0200080904000009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55" Target="slides/slide32.xml" Type="http://schemas.openxmlformats.org/officeDocument/2006/relationships/slide"/><Relationship Id="rId56" Target="slides/slide33.xml" Type="http://schemas.openxmlformats.org/officeDocument/2006/relationships/slide"/><Relationship Id="rId57" Target="slides/slide3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4.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5.png" Type="http://schemas.openxmlformats.org/officeDocument/2006/relationships/image"/><Relationship Id="rId6" Target="../media/image26.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6.jpeg" Type="http://schemas.openxmlformats.org/officeDocument/2006/relationships/image"/><Relationship Id="rId6"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7.png" Type="http://schemas.openxmlformats.org/officeDocument/2006/relationships/image"/><Relationship Id="rId6" Target="../media/image28.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9.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28.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 Id="rId7" Target="../media/image35.jpeg" Type="http://schemas.openxmlformats.org/officeDocument/2006/relationships/image"/><Relationship Id="rId8" Target="../media/image28.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0.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41.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1.jpeg" Type="http://schemas.openxmlformats.org/officeDocument/2006/relationships/image"/><Relationship Id="rId6" Target="../media/image25.png" Type="http://schemas.openxmlformats.org/officeDocument/2006/relationships/image"/><Relationship Id="rId7" Target="../media/image29.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2.jpeg" Type="http://schemas.openxmlformats.org/officeDocument/2006/relationships/image"/><Relationship Id="rId6" Target="http://www.monsite.com/" TargetMode="External" Type="http://schemas.openxmlformats.org/officeDocument/2006/relationships/hyperlink"/></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3.jpe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17.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4.png" Type="http://schemas.openxmlformats.org/officeDocument/2006/relationships/image"/><Relationship Id="rId6" Target="../media/image45.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6.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9.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0.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9034255" y="3732630"/>
            <a:ext cx="11806081" cy="9079949"/>
          </a:xfrm>
          <a:custGeom>
            <a:avLst/>
            <a:gdLst/>
            <a:ahLst/>
            <a:cxnLst/>
            <a:rect r="r" b="b" t="t" l="l"/>
            <a:pathLst>
              <a:path h="9079949" w="11806081">
                <a:moveTo>
                  <a:pt x="0" y="0"/>
                </a:moveTo>
                <a:lnTo>
                  <a:pt x="11806081" y="0"/>
                </a:lnTo>
                <a:lnTo>
                  <a:pt x="11806081" y="9079950"/>
                </a:lnTo>
                <a:lnTo>
                  <a:pt x="0" y="907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869715" y="1977741"/>
            <a:ext cx="7389585" cy="6331518"/>
          </a:xfrm>
          <a:custGeom>
            <a:avLst/>
            <a:gdLst/>
            <a:ahLst/>
            <a:cxnLst/>
            <a:rect r="r" b="b" t="t" l="l"/>
            <a:pathLst>
              <a:path h="6331518" w="7389585">
                <a:moveTo>
                  <a:pt x="0" y="0"/>
                </a:moveTo>
                <a:lnTo>
                  <a:pt x="7389585" y="0"/>
                </a:lnTo>
                <a:lnTo>
                  <a:pt x="7389585" y="6331518"/>
                </a:lnTo>
                <a:lnTo>
                  <a:pt x="0" y="6331518"/>
                </a:lnTo>
                <a:lnTo>
                  <a:pt x="0" y="0"/>
                </a:lnTo>
                <a:close/>
              </a:path>
            </a:pathLst>
          </a:custGeom>
          <a:blipFill>
            <a:blip r:embed="rId5"/>
            <a:stretch>
              <a:fillRect l="-883" t="-722" r="-658" b="-722"/>
            </a:stretch>
          </a:blipFill>
        </p:spPr>
      </p:sp>
      <p:sp>
        <p:nvSpPr>
          <p:cNvPr name="TextBox 8" id="8"/>
          <p:cNvSpPr txBox="true"/>
          <p:nvPr/>
        </p:nvSpPr>
        <p:spPr>
          <a:xfrm rot="0">
            <a:off x="519952" y="1385907"/>
            <a:ext cx="9544018" cy="4605362"/>
          </a:xfrm>
          <a:prstGeom prst="rect">
            <a:avLst/>
          </a:prstGeom>
        </p:spPr>
        <p:txBody>
          <a:bodyPr anchor="t" rtlCol="false" tIns="0" lIns="0" bIns="0" rIns="0">
            <a:spAutoFit/>
          </a:bodyPr>
          <a:lstStyle/>
          <a:p>
            <a:pPr algn="ctr">
              <a:lnSpc>
                <a:spcPts val="9186"/>
              </a:lnSpc>
              <a:spcBef>
                <a:spcPct val="0"/>
              </a:spcBef>
            </a:pPr>
            <a:r>
              <a:rPr lang="en-US" sz="6561">
                <a:solidFill>
                  <a:srgbClr val="FFFFFF"/>
                </a:solidFill>
                <a:latin typeface="Space Mono Bold"/>
              </a:rPr>
              <a:t>CMS VS. DÉVELOPPEMENT DE SITE WEB À PARTIR DE ZÉRO</a:t>
            </a:r>
          </a:p>
        </p:txBody>
      </p:sp>
      <p:sp>
        <p:nvSpPr>
          <p:cNvPr name="Freeform 9" id="9"/>
          <p:cNvSpPr/>
          <p:nvPr/>
        </p:nvSpPr>
        <p:spPr>
          <a:xfrm flipH="false" flipV="false" rot="0">
            <a:off x="2674736" y="2856603"/>
            <a:ext cx="263769" cy="263769"/>
          </a:xfrm>
          <a:custGeom>
            <a:avLst/>
            <a:gdLst/>
            <a:ahLst/>
            <a:cxnLst/>
            <a:rect r="r" b="b" t="t" l="l"/>
            <a:pathLst>
              <a:path h="263769" w="263769">
                <a:moveTo>
                  <a:pt x="0" y="0"/>
                </a:moveTo>
                <a:lnTo>
                  <a:pt x="263769" y="0"/>
                </a:lnTo>
                <a:lnTo>
                  <a:pt x="263769" y="263770"/>
                </a:lnTo>
                <a:lnTo>
                  <a:pt x="0" y="26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0" y="0"/>
            <a:ext cx="3531680" cy="1977741"/>
          </a:xfrm>
          <a:custGeom>
            <a:avLst/>
            <a:gdLst/>
            <a:ahLst/>
            <a:cxnLst/>
            <a:rect r="r" b="b" t="t" l="l"/>
            <a:pathLst>
              <a:path h="1977741" w="3531680">
                <a:moveTo>
                  <a:pt x="0" y="0"/>
                </a:moveTo>
                <a:lnTo>
                  <a:pt x="3531680" y="0"/>
                </a:lnTo>
                <a:lnTo>
                  <a:pt x="3531680" y="1977741"/>
                </a:lnTo>
                <a:lnTo>
                  <a:pt x="0" y="1977741"/>
                </a:lnTo>
                <a:lnTo>
                  <a:pt x="0" y="0"/>
                </a:lnTo>
                <a:close/>
              </a:path>
            </a:pathLst>
          </a:custGeom>
          <a:blipFill>
            <a:blip r:embed="rId8"/>
            <a:stretch>
              <a:fillRect l="0" t="0" r="0" b="0"/>
            </a:stretch>
          </a:blipFill>
        </p:spPr>
      </p:sp>
      <p:sp>
        <p:nvSpPr>
          <p:cNvPr name="TextBox 11" id="11"/>
          <p:cNvSpPr txBox="true"/>
          <p:nvPr/>
        </p:nvSpPr>
        <p:spPr>
          <a:xfrm rot="0">
            <a:off x="1685996" y="6982691"/>
            <a:ext cx="7341441" cy="316230"/>
          </a:xfrm>
          <a:prstGeom prst="rect">
            <a:avLst/>
          </a:prstGeom>
        </p:spPr>
        <p:txBody>
          <a:bodyPr anchor="t" rtlCol="false" tIns="0" lIns="0" bIns="0" rIns="0">
            <a:spAutoFit/>
          </a:bodyPr>
          <a:lstStyle/>
          <a:p>
            <a:pPr>
              <a:lnSpc>
                <a:spcPts val="2519"/>
              </a:lnSpc>
              <a:spcBef>
                <a:spcPct val="0"/>
              </a:spcBef>
            </a:pPr>
            <a:r>
              <a:rPr lang="en-US" sz="1799" spc="971">
                <a:solidFill>
                  <a:srgbClr val="82B8FF"/>
                </a:solidFill>
                <a:latin typeface="Source Sans Pro Bold"/>
              </a:rPr>
              <a:t>RÉALISÉ PAR: AMINA EL HAKIK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790382" y="2057400"/>
            <a:ext cx="6172200" cy="6172200"/>
            <a:chOff x="0" y="0"/>
            <a:chExt cx="6350000" cy="6350000"/>
          </a:xfrm>
        </p:grpSpPr>
        <p:sp>
          <p:nvSpPr>
            <p:cNvPr name="Freeform 8" id="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0" t="0" r="0" b="-76695"/>
              </a:stretch>
            </a:blipFill>
          </p:spPr>
        </p:sp>
      </p:grpSp>
      <p:grpSp>
        <p:nvGrpSpPr>
          <p:cNvPr name="Group 9" id="9"/>
          <p:cNvGrpSpPr/>
          <p:nvPr/>
        </p:nvGrpSpPr>
        <p:grpSpPr>
          <a:xfrm rot="0">
            <a:off x="8220984" y="5798256"/>
            <a:ext cx="3138797" cy="3138797"/>
            <a:chOff x="0" y="0"/>
            <a:chExt cx="3075886" cy="3075886"/>
          </a:xfrm>
        </p:grpSpPr>
        <p:sp>
          <p:nvSpPr>
            <p:cNvPr name="Freeform 10" id="10"/>
            <p:cNvSpPr/>
            <p:nvPr/>
          </p:nvSpPr>
          <p:spPr>
            <a:xfrm flipH="false" flipV="false" rot="0">
              <a:off x="0" y="0"/>
              <a:ext cx="3075886" cy="3075886"/>
            </a:xfrm>
            <a:custGeom>
              <a:avLst/>
              <a:gdLst/>
              <a:ahLst/>
              <a:cxnLst/>
              <a:rect r="r" b="b" t="t" l="l"/>
              <a:pathLst>
                <a:path h="3075886" w="3075886">
                  <a:moveTo>
                    <a:pt x="2951426" y="3075886"/>
                  </a:moveTo>
                  <a:lnTo>
                    <a:pt x="124460" y="3075886"/>
                  </a:lnTo>
                  <a:cubicBezTo>
                    <a:pt x="55880" y="3075886"/>
                    <a:pt x="0" y="3020006"/>
                    <a:pt x="0" y="2951426"/>
                  </a:cubicBezTo>
                  <a:lnTo>
                    <a:pt x="0" y="124460"/>
                  </a:lnTo>
                  <a:cubicBezTo>
                    <a:pt x="0" y="55880"/>
                    <a:pt x="55880" y="0"/>
                    <a:pt x="124460" y="0"/>
                  </a:cubicBezTo>
                  <a:lnTo>
                    <a:pt x="2951426" y="0"/>
                  </a:lnTo>
                  <a:cubicBezTo>
                    <a:pt x="3020006" y="0"/>
                    <a:pt x="3075886" y="55880"/>
                    <a:pt x="3075886" y="124460"/>
                  </a:cubicBezTo>
                  <a:lnTo>
                    <a:pt x="3075886" y="2951426"/>
                  </a:lnTo>
                  <a:cubicBezTo>
                    <a:pt x="3075886" y="3020006"/>
                    <a:pt x="3020006" y="3075886"/>
                    <a:pt x="2951426" y="3075886"/>
                  </a:cubicBezTo>
                  <a:close/>
                </a:path>
              </a:pathLst>
            </a:custGeom>
            <a:solidFill>
              <a:srgbClr val="2E313F">
                <a:alpha val="24706"/>
              </a:srgbClr>
            </a:solidFill>
          </p:spPr>
        </p:sp>
      </p:grpSp>
      <p:grpSp>
        <p:nvGrpSpPr>
          <p:cNvPr name="Group 11" id="11"/>
          <p:cNvGrpSpPr>
            <a:grpSpLocks noChangeAspect="true"/>
          </p:cNvGrpSpPr>
          <p:nvPr/>
        </p:nvGrpSpPr>
        <p:grpSpPr>
          <a:xfrm rot="0">
            <a:off x="8418814" y="5996086"/>
            <a:ext cx="2743136" cy="2743136"/>
            <a:chOff x="0" y="0"/>
            <a:chExt cx="6350000" cy="6350000"/>
          </a:xfrm>
        </p:grpSpPr>
        <p:sp>
          <p:nvSpPr>
            <p:cNvPr name="Freeform 12" id="1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921" t="0" r="-2921" b="0"/>
              </a:stretch>
            </a:blipFill>
          </p:spPr>
        </p:sp>
      </p:grpSp>
      <p:sp>
        <p:nvSpPr>
          <p:cNvPr name="Freeform 13" id="13"/>
          <p:cNvSpPr/>
          <p:nvPr/>
        </p:nvSpPr>
        <p:spPr>
          <a:xfrm flipH="false" flipV="false" rot="0">
            <a:off x="1422227" y="2639017"/>
            <a:ext cx="263769" cy="263769"/>
          </a:xfrm>
          <a:custGeom>
            <a:avLst/>
            <a:gdLst/>
            <a:ahLst/>
            <a:cxnLst/>
            <a:rect r="r" b="b" t="t" l="l"/>
            <a:pathLst>
              <a:path h="263769" w="263769">
                <a:moveTo>
                  <a:pt x="0" y="0"/>
                </a:moveTo>
                <a:lnTo>
                  <a:pt x="263769" y="0"/>
                </a:lnTo>
                <a:lnTo>
                  <a:pt x="263769"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959814" y="2250202"/>
            <a:ext cx="6732818" cy="936625"/>
          </a:xfrm>
          <a:prstGeom prst="rect">
            <a:avLst/>
          </a:prstGeom>
        </p:spPr>
        <p:txBody>
          <a:bodyPr anchor="t" rtlCol="false" tIns="0" lIns="0" bIns="0" rIns="0">
            <a:spAutoFit/>
          </a:bodyPr>
          <a:lstStyle/>
          <a:p>
            <a:pPr>
              <a:lnSpc>
                <a:spcPts val="7699"/>
              </a:lnSpc>
              <a:spcBef>
                <a:spcPct val="0"/>
              </a:spcBef>
            </a:pPr>
            <a:r>
              <a:rPr lang="en-US" sz="5499">
                <a:solidFill>
                  <a:srgbClr val="82B8FF"/>
                </a:solidFill>
                <a:latin typeface="Space Mono Bold"/>
              </a:rPr>
              <a:t>FLEXIBILITÉ </a:t>
            </a:r>
          </a:p>
        </p:txBody>
      </p:sp>
      <p:sp>
        <p:nvSpPr>
          <p:cNvPr name="TextBox 15" id="15"/>
          <p:cNvSpPr txBox="true"/>
          <p:nvPr/>
        </p:nvSpPr>
        <p:spPr>
          <a:xfrm rot="0">
            <a:off x="1959814" y="3377164"/>
            <a:ext cx="6380542" cy="3035300"/>
          </a:xfrm>
          <a:prstGeom prst="rect">
            <a:avLst/>
          </a:prstGeom>
        </p:spPr>
        <p:txBody>
          <a:bodyPr anchor="t" rtlCol="false" tIns="0" lIns="0" bIns="0" rIns="0">
            <a:spAutoFit/>
          </a:bodyPr>
          <a:lstStyle/>
          <a:p>
            <a:pPr>
              <a:lnSpc>
                <a:spcPts val="3079"/>
              </a:lnSpc>
            </a:pPr>
            <a:r>
              <a:rPr lang="en-US" sz="2199">
                <a:solidFill>
                  <a:srgbClr val="FFFFFF"/>
                </a:solidFill>
                <a:latin typeface="Source Sans Pro"/>
              </a:rPr>
              <a:t> L'un des principaux avantages du développement de sites web à partir de zéro est la flexibilité totale offerte aux développeurs. Ils peuvent concevoir et personnaliser chaque aspect du site en fonction des besoins spécifiques du projet. En revanche, les CMS ont des limites en termes de personnalisation, car ils sont basés sur des thèmes et des plugins préexistants.</a:t>
            </a:r>
          </a:p>
          <a:p>
            <a:pPr>
              <a:lnSpc>
                <a:spcPts val="251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grpSp>
        <p:nvGrpSpPr>
          <p:cNvPr name="Group 2" id="2"/>
          <p:cNvGrpSpPr/>
          <p:nvPr/>
        </p:nvGrpSpPr>
        <p:grpSpPr>
          <a:xfrm rot="0">
            <a:off x="519952" y="542009"/>
            <a:ext cx="17248095" cy="9202983"/>
            <a:chOff x="0" y="0"/>
            <a:chExt cx="6292152" cy="3357273"/>
          </a:xfrm>
        </p:grpSpPr>
        <p:sp>
          <p:nvSpPr>
            <p:cNvPr name="Freeform 3" id="3"/>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4" id="4"/>
          <p:cNvSpPr/>
          <p:nvPr/>
        </p:nvSpPr>
        <p:spPr>
          <a:xfrm flipH="false" flipV="false" rot="0">
            <a:off x="-990427" y="4738725"/>
            <a:ext cx="10512968" cy="8085428"/>
          </a:xfrm>
          <a:custGeom>
            <a:avLst/>
            <a:gdLst/>
            <a:ahLst/>
            <a:cxnLst/>
            <a:rect r="r" b="b" t="t" l="l"/>
            <a:pathLst>
              <a:path h="8085428" w="10512968">
                <a:moveTo>
                  <a:pt x="0" y="0"/>
                </a:moveTo>
                <a:lnTo>
                  <a:pt x="10512968" y="0"/>
                </a:lnTo>
                <a:lnTo>
                  <a:pt x="10512968" y="8085429"/>
                </a:lnTo>
                <a:lnTo>
                  <a:pt x="0" y="8085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5000"/>
            </a:blip>
            <a:stretch>
              <a:fillRect l="0" t="0" r="0" b="0"/>
            </a:stretch>
          </a:blipFill>
        </p:spPr>
      </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66569" y="1994872"/>
            <a:ext cx="6993815" cy="6653278"/>
          </a:xfrm>
          <a:custGeom>
            <a:avLst/>
            <a:gdLst/>
            <a:ahLst/>
            <a:cxnLst/>
            <a:rect r="r" b="b" t="t" l="l"/>
            <a:pathLst>
              <a:path h="6653278" w="6993815">
                <a:moveTo>
                  <a:pt x="0" y="0"/>
                </a:moveTo>
                <a:lnTo>
                  <a:pt x="6993816" y="0"/>
                </a:lnTo>
                <a:lnTo>
                  <a:pt x="6993816" y="6653278"/>
                </a:lnTo>
                <a:lnTo>
                  <a:pt x="0" y="6653278"/>
                </a:lnTo>
                <a:lnTo>
                  <a:pt x="0" y="0"/>
                </a:lnTo>
                <a:close/>
              </a:path>
            </a:pathLst>
          </a:custGeom>
          <a:blipFill>
            <a:blip r:embed="rId7"/>
            <a:stretch>
              <a:fillRect l="-13420" t="0" r="-13420" b="0"/>
            </a:stretch>
          </a:blipFill>
        </p:spPr>
      </p:sp>
      <p:sp>
        <p:nvSpPr>
          <p:cNvPr name="TextBox 8" id="8"/>
          <p:cNvSpPr txBox="true"/>
          <p:nvPr/>
        </p:nvSpPr>
        <p:spPr>
          <a:xfrm rot="0">
            <a:off x="10174488" y="2253555"/>
            <a:ext cx="5370708" cy="5114099"/>
          </a:xfrm>
          <a:prstGeom prst="rect">
            <a:avLst/>
          </a:prstGeom>
        </p:spPr>
        <p:txBody>
          <a:bodyPr anchor="t" rtlCol="false" tIns="0" lIns="0" bIns="0" rIns="0">
            <a:spAutoFit/>
          </a:bodyPr>
          <a:lstStyle/>
          <a:p>
            <a:pPr>
              <a:lnSpc>
                <a:spcPts val="3720"/>
              </a:lnSpc>
              <a:spcBef>
                <a:spcPct val="0"/>
              </a:spcBef>
            </a:pPr>
            <a:r>
              <a:rPr lang="en-US" sz="2657">
                <a:solidFill>
                  <a:srgbClr val="FFFFFF"/>
                </a:solidFill>
                <a:latin typeface="Source Sans Pro Bold Italics"/>
              </a:rPr>
              <a:t>Rapidité de déploiement : Les CMS offrent une solution rapide pour créer et lancer un site web. Grâce à leurs interfaces conviviales et à leurs fonctionnalités préconstruites, il est possible de créer un site fonctionnel en quelques heures. En revanche, le développement from scratch demande plus de temps, car chaque aspect du site doit être développé et testé individuellement.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1754274">
            <a:off x="9460342" y="2317864"/>
            <a:ext cx="2856093" cy="5651271"/>
            <a:chOff x="0" y="0"/>
            <a:chExt cx="2620010" cy="5184140"/>
          </a:xfrm>
        </p:grpSpPr>
        <p:sp>
          <p:nvSpPr>
            <p:cNvPr name="Freeform 8" id="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9" id="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40928" r="0" b="-40928"/>
              </a:stretch>
            </a:blipFill>
          </p:spPr>
        </p:sp>
        <p:sp>
          <p:nvSpPr>
            <p:cNvPr name="Freeform 10" id="1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1" id="1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2" id="1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3" id="1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4" id="1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5" id="1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6" id="1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7" id="17"/>
          <p:cNvGrpSpPr>
            <a:grpSpLocks noChangeAspect="true"/>
          </p:cNvGrpSpPr>
          <p:nvPr/>
        </p:nvGrpSpPr>
        <p:grpSpPr>
          <a:xfrm rot="1754274">
            <a:off x="13204996" y="2317864"/>
            <a:ext cx="2856093" cy="5651271"/>
            <a:chOff x="0" y="0"/>
            <a:chExt cx="2620010" cy="5184140"/>
          </a:xfrm>
        </p:grpSpPr>
        <p:sp>
          <p:nvSpPr>
            <p:cNvPr name="Freeform 18" id="1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9" id="1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821" t="0" r="-2821" b="0"/>
              </a:stretch>
            </a:blipFill>
          </p:spPr>
        </p:sp>
        <p:sp>
          <p:nvSpPr>
            <p:cNvPr name="Freeform 20" id="2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1" id="2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2" id="2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3" id="2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4" id="2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5" id="2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6" id="2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7" id="27"/>
          <p:cNvSpPr/>
          <p:nvPr/>
        </p:nvSpPr>
        <p:spPr>
          <a:xfrm flipH="false" flipV="false" rot="0">
            <a:off x="1028700" y="2118840"/>
            <a:ext cx="263769" cy="263769"/>
          </a:xfrm>
          <a:custGeom>
            <a:avLst/>
            <a:gdLst/>
            <a:ahLst/>
            <a:cxnLst/>
            <a:rect r="r" b="b" t="t" l="l"/>
            <a:pathLst>
              <a:path h="263769" w="263769">
                <a:moveTo>
                  <a:pt x="0" y="0"/>
                </a:moveTo>
                <a:lnTo>
                  <a:pt x="263769" y="0"/>
                </a:lnTo>
                <a:lnTo>
                  <a:pt x="263769"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436293" y="1748942"/>
            <a:ext cx="6600806" cy="1908175"/>
          </a:xfrm>
          <a:prstGeom prst="rect">
            <a:avLst/>
          </a:prstGeom>
        </p:spPr>
        <p:txBody>
          <a:bodyPr anchor="t" rtlCol="false" tIns="0" lIns="0" bIns="0" rIns="0">
            <a:spAutoFit/>
          </a:bodyPr>
          <a:lstStyle/>
          <a:p>
            <a:pPr>
              <a:lnSpc>
                <a:spcPts val="7699"/>
              </a:lnSpc>
              <a:spcBef>
                <a:spcPct val="0"/>
              </a:spcBef>
            </a:pPr>
            <a:r>
              <a:rPr lang="en-US" sz="5499">
                <a:solidFill>
                  <a:srgbClr val="82B8FF"/>
                </a:solidFill>
                <a:latin typeface="Space Mono Bold"/>
              </a:rPr>
              <a:t>MISES À JOUR ET SÉCURITÉ</a:t>
            </a:r>
          </a:p>
        </p:txBody>
      </p:sp>
      <p:sp>
        <p:nvSpPr>
          <p:cNvPr name="TextBox 29" id="29"/>
          <p:cNvSpPr txBox="true"/>
          <p:nvPr/>
        </p:nvSpPr>
        <p:spPr>
          <a:xfrm rot="0">
            <a:off x="1028700" y="4333507"/>
            <a:ext cx="7008399" cy="4375149"/>
          </a:xfrm>
          <a:prstGeom prst="rect">
            <a:avLst/>
          </a:prstGeom>
        </p:spPr>
        <p:txBody>
          <a:bodyPr anchor="t" rtlCol="false" tIns="0" lIns="0" bIns="0" rIns="0">
            <a:spAutoFit/>
          </a:bodyPr>
          <a:lstStyle/>
          <a:p>
            <a:pPr algn="ctr">
              <a:lnSpc>
                <a:spcPts val="3500"/>
              </a:lnSpc>
            </a:pPr>
            <a:r>
              <a:rPr lang="en-US" sz="2500">
                <a:solidFill>
                  <a:srgbClr val="FFFFFF"/>
                </a:solidFill>
                <a:latin typeface="Open Sans Extra Bold"/>
              </a:rPr>
              <a:t> Les CMS sont régulièrement mis à jour par leurs développeurs, ce qui garantit des améliorations de sécurité et de nouvelles fonctionnalités. Les mises à jour sont généralement faciles à installer et à gérer. Dans le développement from scratch, les mises à jour doivent être gérées manuellement et peuvent nécessiter des efforts supplémentaires pour maintenir la sécurité du site.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13364710" y="1593505"/>
            <a:ext cx="2924512" cy="6297670"/>
            <a:chOff x="0" y="0"/>
            <a:chExt cx="2948813" cy="6350000"/>
          </a:xfrm>
        </p:grpSpPr>
        <p:sp>
          <p:nvSpPr>
            <p:cNvPr name="Freeform 8" id="8"/>
            <p:cNvSpPr/>
            <p:nvPr/>
          </p:nvSpPr>
          <p:spPr>
            <a:xfrm flipH="false" flipV="false" rot="0">
              <a:off x="0" y="0"/>
              <a:ext cx="2948813" cy="6350000"/>
            </a:xfrm>
            <a:custGeom>
              <a:avLst/>
              <a:gdLst/>
              <a:ahLst/>
              <a:cxnLst/>
              <a:rect r="r" b="b" t="t" l="l"/>
              <a:pathLst>
                <a:path h="6350000" w="2948813">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5"/>
              <a:stretch>
                <a:fillRect l="-2489" t="0" r="-2489" b="0"/>
              </a:stretch>
            </a:blipFill>
          </p:spPr>
        </p:sp>
      </p:grpSp>
      <p:grpSp>
        <p:nvGrpSpPr>
          <p:cNvPr name="Group 9" id="9"/>
          <p:cNvGrpSpPr>
            <a:grpSpLocks noChangeAspect="true"/>
          </p:cNvGrpSpPr>
          <p:nvPr/>
        </p:nvGrpSpPr>
        <p:grpSpPr>
          <a:xfrm rot="0">
            <a:off x="10109244" y="2395825"/>
            <a:ext cx="2924512" cy="6297670"/>
            <a:chOff x="0" y="0"/>
            <a:chExt cx="2948813" cy="6350000"/>
          </a:xfrm>
        </p:grpSpPr>
        <p:sp>
          <p:nvSpPr>
            <p:cNvPr name="Freeform 10" id="10"/>
            <p:cNvSpPr/>
            <p:nvPr/>
          </p:nvSpPr>
          <p:spPr>
            <a:xfrm flipH="false" flipV="false" rot="0">
              <a:off x="0" y="0"/>
              <a:ext cx="2948813" cy="6350000"/>
            </a:xfrm>
            <a:custGeom>
              <a:avLst/>
              <a:gdLst/>
              <a:ahLst/>
              <a:cxnLst/>
              <a:rect r="r" b="b" t="t" l="l"/>
              <a:pathLst>
                <a:path h="6350000" w="2948813">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6"/>
              <a:stretch>
                <a:fillRect l="0" t="0" r="0" b="-83006"/>
              </a:stretch>
            </a:blipFill>
          </p:spPr>
        </p:sp>
      </p:grpSp>
      <p:sp>
        <p:nvSpPr>
          <p:cNvPr name="Freeform 11" id="11"/>
          <p:cNvSpPr/>
          <p:nvPr/>
        </p:nvSpPr>
        <p:spPr>
          <a:xfrm flipH="false" flipV="false" rot="0">
            <a:off x="1898477" y="2263941"/>
            <a:ext cx="263769" cy="263769"/>
          </a:xfrm>
          <a:custGeom>
            <a:avLst/>
            <a:gdLst/>
            <a:ahLst/>
            <a:cxnLst/>
            <a:rect r="r" b="b" t="t" l="l"/>
            <a:pathLst>
              <a:path h="263769" w="263769">
                <a:moveTo>
                  <a:pt x="0" y="0"/>
                </a:moveTo>
                <a:lnTo>
                  <a:pt x="263769" y="0"/>
                </a:lnTo>
                <a:lnTo>
                  <a:pt x="263769"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2162246" y="1875125"/>
            <a:ext cx="6600806" cy="1908175"/>
          </a:xfrm>
          <a:prstGeom prst="rect">
            <a:avLst/>
          </a:prstGeom>
        </p:spPr>
        <p:txBody>
          <a:bodyPr anchor="t" rtlCol="false" tIns="0" lIns="0" bIns="0" rIns="0">
            <a:spAutoFit/>
          </a:bodyPr>
          <a:lstStyle/>
          <a:p>
            <a:pPr>
              <a:lnSpc>
                <a:spcPts val="7699"/>
              </a:lnSpc>
              <a:spcBef>
                <a:spcPct val="0"/>
              </a:spcBef>
            </a:pPr>
            <a:r>
              <a:rPr lang="en-US" sz="5499">
                <a:solidFill>
                  <a:srgbClr val="82B8FF"/>
                </a:solidFill>
                <a:latin typeface="Space Mono Bold"/>
              </a:rPr>
              <a:t>FACILITÉ D'UTILISATION</a:t>
            </a:r>
          </a:p>
        </p:txBody>
      </p:sp>
      <p:sp>
        <p:nvSpPr>
          <p:cNvPr name="TextBox 13" id="13"/>
          <p:cNvSpPr txBox="true"/>
          <p:nvPr/>
        </p:nvSpPr>
        <p:spPr>
          <a:xfrm rot="0">
            <a:off x="2162246" y="4160784"/>
            <a:ext cx="5388165" cy="2323465"/>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Source Sans Pro"/>
              </a:rPr>
              <a:t>  Les CMS sont conçus pour être utilisés par des personnes ayant peu ou pas de connaissances en programmation. Ils offrent une interface intuitive et conviviale pour la gestion du contenu. En revanche, le développement from scratch nécessite une expertise technique et des compétences en programmation pour concevoir et gérer le site.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512922" y="3945057"/>
            <a:ext cx="3364047" cy="336404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9" id="9"/>
          <p:cNvGrpSpPr>
            <a:grpSpLocks noChangeAspect="true"/>
          </p:cNvGrpSpPr>
          <p:nvPr/>
        </p:nvGrpSpPr>
        <p:grpSpPr>
          <a:xfrm rot="0">
            <a:off x="2659035" y="4091176"/>
            <a:ext cx="3071821" cy="3071809"/>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2981" t="0" r="-32981" b="0"/>
              </a:stretch>
            </a:blipFill>
          </p:spPr>
        </p:sp>
      </p:grpSp>
      <p:grpSp>
        <p:nvGrpSpPr>
          <p:cNvPr name="Group 11" id="11"/>
          <p:cNvGrpSpPr/>
          <p:nvPr/>
        </p:nvGrpSpPr>
        <p:grpSpPr>
          <a:xfrm rot="0">
            <a:off x="12411031" y="3945057"/>
            <a:ext cx="3364047" cy="336404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13" id="13"/>
          <p:cNvGrpSpPr>
            <a:grpSpLocks noChangeAspect="true"/>
          </p:cNvGrpSpPr>
          <p:nvPr/>
        </p:nvGrpSpPr>
        <p:grpSpPr>
          <a:xfrm rot="0">
            <a:off x="12557144" y="4091176"/>
            <a:ext cx="3071821" cy="3071809"/>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3800" t="0" r="-23800" b="0"/>
              </a:stretch>
            </a:blipFill>
          </p:spPr>
        </p:sp>
      </p:grpSp>
      <p:sp>
        <p:nvSpPr>
          <p:cNvPr name="TextBox 15" id="15"/>
          <p:cNvSpPr txBox="true"/>
          <p:nvPr/>
        </p:nvSpPr>
        <p:spPr>
          <a:xfrm rot="0">
            <a:off x="3296775" y="2270889"/>
            <a:ext cx="11694451" cy="936625"/>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Space Mono Bold"/>
              </a:rPr>
              <a:t>CMS / CRÉATION À 0 ???</a:t>
            </a:r>
          </a:p>
        </p:txBody>
      </p:sp>
      <p:sp>
        <p:nvSpPr>
          <p:cNvPr name="Freeform 16" id="16"/>
          <p:cNvSpPr/>
          <p:nvPr/>
        </p:nvSpPr>
        <p:spPr>
          <a:xfrm flipH="false" flipV="false" rot="0">
            <a:off x="13932751" y="2659704"/>
            <a:ext cx="263769" cy="263769"/>
          </a:xfrm>
          <a:custGeom>
            <a:avLst/>
            <a:gdLst/>
            <a:ahLst/>
            <a:cxnLst/>
            <a:rect r="r" b="b" t="t" l="l"/>
            <a:pathLst>
              <a:path h="263769" w="263769">
                <a:moveTo>
                  <a:pt x="0" y="0"/>
                </a:moveTo>
                <a:lnTo>
                  <a:pt x="263769" y="0"/>
                </a:lnTo>
                <a:lnTo>
                  <a:pt x="263769"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4175011" y="2659704"/>
            <a:ext cx="263769" cy="263769"/>
          </a:xfrm>
          <a:custGeom>
            <a:avLst/>
            <a:gdLst/>
            <a:ahLst/>
            <a:cxnLst/>
            <a:rect r="r" b="b" t="t" l="l"/>
            <a:pathLst>
              <a:path h="263769" w="263769">
                <a:moveTo>
                  <a:pt x="0" y="0"/>
                </a:moveTo>
                <a:lnTo>
                  <a:pt x="263769" y="0"/>
                </a:lnTo>
                <a:lnTo>
                  <a:pt x="263769"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2861670" y="7665911"/>
            <a:ext cx="2666551" cy="405766"/>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Source Sans Pro Bold"/>
              </a:rPr>
              <a:t>CMS?</a:t>
            </a:r>
          </a:p>
        </p:txBody>
      </p:sp>
      <p:sp>
        <p:nvSpPr>
          <p:cNvPr name="TextBox 19" id="19"/>
          <p:cNvSpPr txBox="true"/>
          <p:nvPr/>
        </p:nvSpPr>
        <p:spPr>
          <a:xfrm rot="0">
            <a:off x="12843310" y="7665911"/>
            <a:ext cx="2666551" cy="405766"/>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Source Sans Pro Bold"/>
              </a:rPr>
              <a:t>CREATION A 0</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80C1B"/>
        </a:solidFill>
      </p:bgPr>
    </p:bg>
    <p:spTree>
      <p:nvGrpSpPr>
        <p:cNvPr id="1" name=""/>
        <p:cNvGrpSpPr/>
        <p:nvPr/>
      </p:nvGrpSpPr>
      <p:grpSpPr>
        <a:xfrm>
          <a:off x="0" y="0"/>
          <a:ext cx="0" cy="0"/>
          <a:chOff x="0" y="0"/>
          <a:chExt cx="0" cy="0"/>
        </a:xfrm>
      </p:grpSpPr>
      <p:sp>
        <p:nvSpPr>
          <p:cNvPr name="TextBox 2" id="2"/>
          <p:cNvSpPr txBox="true"/>
          <p:nvPr/>
        </p:nvSpPr>
        <p:spPr>
          <a:xfrm rot="0">
            <a:off x="0" y="3350023"/>
            <a:ext cx="18288000" cy="4824094"/>
          </a:xfrm>
          <a:prstGeom prst="rect">
            <a:avLst/>
          </a:prstGeom>
        </p:spPr>
        <p:txBody>
          <a:bodyPr anchor="t" rtlCol="false" tIns="0" lIns="0" bIns="0" rIns="0">
            <a:spAutoFit/>
          </a:bodyPr>
          <a:lstStyle/>
          <a:p>
            <a:pPr algn="ctr">
              <a:lnSpc>
                <a:spcPts val="12880"/>
              </a:lnSpc>
            </a:pPr>
            <a:r>
              <a:rPr lang="en-US" sz="9200">
                <a:solidFill>
                  <a:srgbClr val="FFFFFF"/>
                </a:solidFill>
                <a:latin typeface="Open Sans Light Bold"/>
              </a:rPr>
              <a:t>Utiliser un CMS (comme WordPress, Joomla, Drupal) peut être bénéfique lorsque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85996" y="1779453"/>
            <a:ext cx="6728095" cy="672809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9" id="9"/>
          <p:cNvGrpSpPr>
            <a:grpSpLocks noChangeAspect="true"/>
          </p:cNvGrpSpPr>
          <p:nvPr/>
        </p:nvGrpSpPr>
        <p:grpSpPr>
          <a:xfrm rot="0">
            <a:off x="1978223" y="2071691"/>
            <a:ext cx="6143643" cy="6143618"/>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3529" t="0" r="-23529" b="0"/>
              </a:stretch>
            </a:blipFill>
          </p:spPr>
        </p:sp>
      </p:grpSp>
      <p:sp>
        <p:nvSpPr>
          <p:cNvPr name="TextBox 11" id="11"/>
          <p:cNvSpPr txBox="true"/>
          <p:nvPr/>
        </p:nvSpPr>
        <p:spPr>
          <a:xfrm rot="0">
            <a:off x="9144000" y="3449955"/>
            <a:ext cx="6392224" cy="3339466"/>
          </a:xfrm>
          <a:prstGeom prst="rect">
            <a:avLst/>
          </a:prstGeom>
        </p:spPr>
        <p:txBody>
          <a:bodyPr anchor="t" rtlCol="false" tIns="0" lIns="0" bIns="0" rIns="0">
            <a:spAutoFit/>
          </a:bodyPr>
          <a:lstStyle/>
          <a:p>
            <a:pPr marL="518155" indent="-259078" lvl="1">
              <a:lnSpc>
                <a:spcPts val="3359"/>
              </a:lnSpc>
              <a:spcBef>
                <a:spcPct val="0"/>
              </a:spcBef>
              <a:buFont typeface="Arial"/>
              <a:buChar char="•"/>
            </a:pPr>
            <a:r>
              <a:rPr lang="en-US" sz="2399">
                <a:solidFill>
                  <a:srgbClr val="FFFFFF"/>
                </a:solidFill>
                <a:latin typeface="Source Sans Pro"/>
              </a:rPr>
              <a:t>Vous avez besoin d'un site web rapidement : Les CMS offrent des fonctionnalités préconstruites et des modèles prêts à l'emploi, ce qui permet de créer un site web fonctionnel en peu de temps. Cela peut être utile si vous avez des délais serrés ou si vous souhaitez lancer votre site rapidement.</a:t>
            </a:r>
          </a:p>
          <a:p>
            <a:pPr>
              <a:lnSpc>
                <a:spcPts val="335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561718" y="2371532"/>
            <a:ext cx="7373459" cy="7373459"/>
            <a:chOff x="0" y="0"/>
            <a:chExt cx="3282950" cy="3282950"/>
          </a:xfrm>
        </p:grpSpPr>
        <p:sp>
          <p:nvSpPr>
            <p:cNvPr name="Freeform 8" id="8"/>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5"/>
              <a:stretch>
                <a:fillRect l="-16666" t="0" r="-16666" b="0"/>
              </a:stretch>
            </a:blipFill>
          </p:spPr>
        </p:sp>
      </p:grpSp>
      <p:sp>
        <p:nvSpPr>
          <p:cNvPr name="Freeform 9" id="9"/>
          <p:cNvSpPr/>
          <p:nvPr/>
        </p:nvSpPr>
        <p:spPr>
          <a:xfrm flipH="false" flipV="false" rot="0">
            <a:off x="6404605" y="5143500"/>
            <a:ext cx="3061144" cy="3061144"/>
          </a:xfrm>
          <a:custGeom>
            <a:avLst/>
            <a:gdLst/>
            <a:ahLst/>
            <a:cxnLst/>
            <a:rect r="r" b="b" t="t" l="l"/>
            <a:pathLst>
              <a:path h="3061144" w="3061144">
                <a:moveTo>
                  <a:pt x="0" y="0"/>
                </a:moveTo>
                <a:lnTo>
                  <a:pt x="3061144" y="0"/>
                </a:lnTo>
                <a:lnTo>
                  <a:pt x="3061144" y="3061144"/>
                </a:lnTo>
                <a:lnTo>
                  <a:pt x="0" y="3061144"/>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grpSp>
        <p:nvGrpSpPr>
          <p:cNvPr name="Group 10" id="10"/>
          <p:cNvGrpSpPr>
            <a:grpSpLocks noChangeAspect="true"/>
          </p:cNvGrpSpPr>
          <p:nvPr/>
        </p:nvGrpSpPr>
        <p:grpSpPr>
          <a:xfrm rot="0">
            <a:off x="6618398" y="5357298"/>
            <a:ext cx="2633557" cy="263354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23800" t="0" r="-23800" b="0"/>
              </a:stretch>
            </a:blipFill>
          </p:spPr>
        </p:sp>
      </p:grpSp>
      <p:sp>
        <p:nvSpPr>
          <p:cNvPr name="TextBox 12" id="12"/>
          <p:cNvSpPr txBox="true"/>
          <p:nvPr/>
        </p:nvSpPr>
        <p:spPr>
          <a:xfrm rot="0">
            <a:off x="9861715" y="4528623"/>
            <a:ext cx="6029534" cy="4177666"/>
          </a:xfrm>
          <a:prstGeom prst="rect">
            <a:avLst/>
          </a:prstGeom>
        </p:spPr>
        <p:txBody>
          <a:bodyPr anchor="t" rtlCol="false" tIns="0" lIns="0" bIns="0" rIns="0">
            <a:spAutoFit/>
          </a:bodyPr>
          <a:lstStyle/>
          <a:p>
            <a:pPr marL="518155" indent="-259078" lvl="1">
              <a:lnSpc>
                <a:spcPts val="3359"/>
              </a:lnSpc>
              <a:buFont typeface="Arial"/>
              <a:buChar char="•"/>
            </a:pPr>
            <a:r>
              <a:rPr lang="en-US" sz="2399">
                <a:solidFill>
                  <a:srgbClr val="FFFFFF"/>
                </a:solidFill>
                <a:latin typeface="Source Sans Pro"/>
              </a:rPr>
              <a:t>Vous n'avez pas de compétences techniques approfondies : Les CMS sont conçus pour être conviviaux, même pour les utilisateurs qui n'ont pas de connaissances en programmation. Ils offrent des interfaces intuitives et des éditeurs de contenu visuels, ce qui facilite la gestion du contenu et des fonctionnalités du site.</a:t>
            </a:r>
          </a:p>
          <a:p>
            <a:pPr>
              <a:lnSpc>
                <a:spcPts val="335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3060699" y="1589350"/>
            <a:ext cx="3364047" cy="336404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9" id="9"/>
          <p:cNvGrpSpPr>
            <a:grpSpLocks noChangeAspect="true"/>
          </p:cNvGrpSpPr>
          <p:nvPr/>
        </p:nvGrpSpPr>
        <p:grpSpPr>
          <a:xfrm rot="0">
            <a:off x="13206812" y="1735469"/>
            <a:ext cx="3071821" cy="3071809"/>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850" t="0" r="-24850" b="0"/>
              </a:stretch>
            </a:blipFill>
          </p:spPr>
        </p:sp>
      </p:grpSp>
      <p:grpSp>
        <p:nvGrpSpPr>
          <p:cNvPr name="Group 11" id="11"/>
          <p:cNvGrpSpPr/>
          <p:nvPr/>
        </p:nvGrpSpPr>
        <p:grpSpPr>
          <a:xfrm rot="0">
            <a:off x="9328217" y="1589350"/>
            <a:ext cx="3364047" cy="336404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13" id="13"/>
          <p:cNvGrpSpPr>
            <a:grpSpLocks noChangeAspect="true"/>
          </p:cNvGrpSpPr>
          <p:nvPr/>
        </p:nvGrpSpPr>
        <p:grpSpPr>
          <a:xfrm rot="0">
            <a:off x="9474330" y="1735469"/>
            <a:ext cx="3071821" cy="3071809"/>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555" t="0" r="-25555" b="0"/>
              </a:stretch>
            </a:blipFill>
          </p:spPr>
        </p:sp>
      </p:grpSp>
      <p:grpSp>
        <p:nvGrpSpPr>
          <p:cNvPr name="Group 15" id="15"/>
          <p:cNvGrpSpPr/>
          <p:nvPr/>
        </p:nvGrpSpPr>
        <p:grpSpPr>
          <a:xfrm rot="0">
            <a:off x="13060699" y="5333603"/>
            <a:ext cx="3364047" cy="3364047"/>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17" id="17"/>
          <p:cNvGrpSpPr>
            <a:grpSpLocks noChangeAspect="true"/>
          </p:cNvGrpSpPr>
          <p:nvPr/>
        </p:nvGrpSpPr>
        <p:grpSpPr>
          <a:xfrm rot="0">
            <a:off x="13206812" y="5479722"/>
            <a:ext cx="3071821" cy="3071809"/>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6999" t="0" r="-36999" b="0"/>
              </a:stretch>
            </a:blipFill>
          </p:spPr>
        </p:sp>
      </p:grpSp>
      <p:grpSp>
        <p:nvGrpSpPr>
          <p:cNvPr name="Group 19" id="19"/>
          <p:cNvGrpSpPr/>
          <p:nvPr/>
        </p:nvGrpSpPr>
        <p:grpSpPr>
          <a:xfrm rot="0">
            <a:off x="9328217" y="5333603"/>
            <a:ext cx="3364047" cy="3364047"/>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21" id="21"/>
          <p:cNvGrpSpPr>
            <a:grpSpLocks noChangeAspect="true"/>
          </p:cNvGrpSpPr>
          <p:nvPr/>
        </p:nvGrpSpPr>
        <p:grpSpPr>
          <a:xfrm rot="0">
            <a:off x="9474330" y="5479722"/>
            <a:ext cx="3071821" cy="3071809"/>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23800" t="0" r="-23800" b="0"/>
              </a:stretch>
            </a:blipFill>
          </p:spPr>
        </p:sp>
      </p:grpSp>
      <p:sp>
        <p:nvSpPr>
          <p:cNvPr name="TextBox 23" id="23"/>
          <p:cNvSpPr txBox="true"/>
          <p:nvPr/>
        </p:nvSpPr>
        <p:spPr>
          <a:xfrm rot="0">
            <a:off x="1452139" y="2704316"/>
            <a:ext cx="6029534" cy="4803776"/>
          </a:xfrm>
          <a:prstGeom prst="rect">
            <a:avLst/>
          </a:prstGeom>
        </p:spPr>
        <p:txBody>
          <a:bodyPr anchor="t" rtlCol="false" tIns="0" lIns="0" bIns="0" rIns="0">
            <a:spAutoFit/>
          </a:bodyPr>
          <a:lstStyle/>
          <a:p>
            <a:pPr marL="539745" indent="-269872" lvl="1">
              <a:lnSpc>
                <a:spcPts val="3499"/>
              </a:lnSpc>
              <a:buFont typeface="Arial"/>
              <a:buChar char="•"/>
            </a:pPr>
            <a:r>
              <a:rPr lang="en-US" sz="2499">
                <a:solidFill>
                  <a:srgbClr val="FFFFFF"/>
                </a:solidFill>
                <a:latin typeface="Source Sans Pro"/>
              </a:rPr>
              <a:t>Vous avez besoin de fonctionnalités courantes : Les CMS proposent une vaste gamme de plugins et d'extensions qui permettent d'ajouter facilement des fonctionnalités courantes telles que les formulaires de contact, les galeries d'images, les blogs, les boutiques en ligne, etc. Si vos besoins fonctionnels sont standards, un CMS peut être une solution rapide et pratique.</a:t>
            </a:r>
          </a:p>
          <a:p>
            <a:pPr>
              <a:lnSpc>
                <a:spcPts val="349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grpSp>
        <p:nvGrpSpPr>
          <p:cNvPr name="Group 2" id="2"/>
          <p:cNvGrpSpPr/>
          <p:nvPr/>
        </p:nvGrpSpPr>
        <p:grpSpPr>
          <a:xfrm rot="0">
            <a:off x="519952" y="542009"/>
            <a:ext cx="17248095" cy="9202983"/>
            <a:chOff x="0" y="0"/>
            <a:chExt cx="6292152" cy="3357273"/>
          </a:xfrm>
        </p:grpSpPr>
        <p:sp>
          <p:nvSpPr>
            <p:cNvPr name="Freeform 3" id="3"/>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4" id="4"/>
          <p:cNvSpPr/>
          <p:nvPr/>
        </p:nvSpPr>
        <p:spPr>
          <a:xfrm flipH="false" flipV="false" rot="0">
            <a:off x="-990427" y="4738725"/>
            <a:ext cx="10512968" cy="8085428"/>
          </a:xfrm>
          <a:custGeom>
            <a:avLst/>
            <a:gdLst/>
            <a:ahLst/>
            <a:cxnLst/>
            <a:rect r="r" b="b" t="t" l="l"/>
            <a:pathLst>
              <a:path h="8085428" w="10512968">
                <a:moveTo>
                  <a:pt x="0" y="0"/>
                </a:moveTo>
                <a:lnTo>
                  <a:pt x="10512968" y="0"/>
                </a:lnTo>
                <a:lnTo>
                  <a:pt x="10512968" y="8085429"/>
                </a:lnTo>
                <a:lnTo>
                  <a:pt x="0" y="8085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5000"/>
            </a:blip>
            <a:stretch>
              <a:fillRect l="0" t="0" r="0" b="0"/>
            </a:stretch>
          </a:blipFill>
        </p:spPr>
      </p:sp>
      <p:sp>
        <p:nvSpPr>
          <p:cNvPr name="Freeform 6" id="6"/>
          <p:cNvSpPr/>
          <p:nvPr/>
        </p:nvSpPr>
        <p:spPr>
          <a:xfrm flipH="false" flipV="false" rot="0">
            <a:off x="1093852" y="1093852"/>
            <a:ext cx="415880" cy="415880"/>
          </a:xfrm>
          <a:custGeom>
            <a:avLst/>
            <a:gdLst/>
            <a:ahLst/>
            <a:cxnLst/>
            <a:rect r="r" b="b" t="t" l="l"/>
            <a:pathLst>
              <a:path h="415880" w="415880">
                <a:moveTo>
                  <a:pt x="0" y="0"/>
                </a:moveTo>
                <a:lnTo>
                  <a:pt x="415880" y="0"/>
                </a:lnTo>
                <a:lnTo>
                  <a:pt x="415880" y="415880"/>
                </a:lnTo>
                <a:lnTo>
                  <a:pt x="0" y="4158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28651" y="1208240"/>
            <a:ext cx="146282" cy="187104"/>
          </a:xfrm>
          <a:custGeom>
            <a:avLst/>
            <a:gdLst/>
            <a:ahLst/>
            <a:cxnLst/>
            <a:rect r="r" b="b" t="t" l="l"/>
            <a:pathLst>
              <a:path h="187104" w="146282">
                <a:moveTo>
                  <a:pt x="0" y="0"/>
                </a:moveTo>
                <a:lnTo>
                  <a:pt x="146282" y="0"/>
                </a:lnTo>
                <a:lnTo>
                  <a:pt x="146282" y="187104"/>
                </a:lnTo>
                <a:lnTo>
                  <a:pt x="0" y="1871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73195" y="2818882"/>
            <a:ext cx="6461377" cy="4948208"/>
          </a:xfrm>
          <a:custGeom>
            <a:avLst/>
            <a:gdLst/>
            <a:ahLst/>
            <a:cxnLst/>
            <a:rect r="r" b="b" t="t" l="l"/>
            <a:pathLst>
              <a:path h="4948208" w="6461377">
                <a:moveTo>
                  <a:pt x="0" y="0"/>
                </a:moveTo>
                <a:lnTo>
                  <a:pt x="6461377" y="0"/>
                </a:lnTo>
                <a:lnTo>
                  <a:pt x="6461377" y="4948208"/>
                </a:lnTo>
                <a:lnTo>
                  <a:pt x="0" y="4948208"/>
                </a:lnTo>
                <a:lnTo>
                  <a:pt x="0" y="0"/>
                </a:lnTo>
                <a:close/>
              </a:path>
            </a:pathLst>
          </a:custGeom>
          <a:blipFill>
            <a:blip r:embed="rId9"/>
            <a:stretch>
              <a:fillRect l="-5721" t="0" r="-9150" b="0"/>
            </a:stretch>
          </a:blipFill>
        </p:spPr>
      </p:sp>
      <p:sp>
        <p:nvSpPr>
          <p:cNvPr name="TextBox 10" id="10"/>
          <p:cNvSpPr txBox="true"/>
          <p:nvPr/>
        </p:nvSpPr>
        <p:spPr>
          <a:xfrm rot="0">
            <a:off x="1685996" y="1193207"/>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Source Sans Pro Bold"/>
              </a:rPr>
              <a:t>STUDIO SHODWE</a:t>
            </a:r>
          </a:p>
        </p:txBody>
      </p:sp>
      <p:sp>
        <p:nvSpPr>
          <p:cNvPr name="TextBox 11" id="11"/>
          <p:cNvSpPr txBox="true"/>
          <p:nvPr/>
        </p:nvSpPr>
        <p:spPr>
          <a:xfrm rot="0">
            <a:off x="10310574" y="2771257"/>
            <a:ext cx="6160694" cy="6485065"/>
          </a:xfrm>
          <a:prstGeom prst="rect">
            <a:avLst/>
          </a:prstGeom>
        </p:spPr>
        <p:txBody>
          <a:bodyPr anchor="t" rtlCol="false" tIns="0" lIns="0" bIns="0" rIns="0">
            <a:spAutoFit/>
          </a:bodyPr>
          <a:lstStyle/>
          <a:p>
            <a:pPr marL="660113" indent="-330057" lvl="1">
              <a:lnSpc>
                <a:spcPts val="4280"/>
              </a:lnSpc>
              <a:spcBef>
                <a:spcPct val="0"/>
              </a:spcBef>
              <a:buFont typeface="Arial"/>
              <a:buChar char="•"/>
            </a:pPr>
            <a:r>
              <a:rPr lang="en-US" sz="3057">
                <a:solidFill>
                  <a:srgbClr val="FFFFFF"/>
                </a:solidFill>
                <a:latin typeface="Source Sans Pro Bold Italics"/>
              </a:rPr>
              <a:t>Vous voulez bénéficier des mises à jour et de la sécurité : Les CMS sont régulièrement mis à jour par leurs développeurs, ce qui comprend des correctifs de sécurité et des améliorations des fonctionnalités. En utilisant un CMS, vous pouvez profiter de ces mises à jour sans avoir à effectuer de développement supplémentaire.</a:t>
            </a:r>
          </a:p>
          <a:p>
            <a:pPr>
              <a:lnSpc>
                <a:spcPts val="428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719713"/>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9522120" y="3018765"/>
            <a:ext cx="165045" cy="165045"/>
          </a:xfrm>
          <a:custGeom>
            <a:avLst/>
            <a:gdLst/>
            <a:ahLst/>
            <a:cxnLst/>
            <a:rect r="r" b="b" t="t" l="l"/>
            <a:pathLst>
              <a:path h="165045" w="165045">
                <a:moveTo>
                  <a:pt x="0" y="0"/>
                </a:moveTo>
                <a:lnTo>
                  <a:pt x="165044" y="0"/>
                </a:lnTo>
                <a:lnTo>
                  <a:pt x="165044" y="165045"/>
                </a:lnTo>
                <a:lnTo>
                  <a:pt x="0" y="1650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85996" y="1779453"/>
            <a:ext cx="6728095" cy="6728095"/>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10" id="10"/>
          <p:cNvGrpSpPr>
            <a:grpSpLocks noChangeAspect="true"/>
          </p:cNvGrpSpPr>
          <p:nvPr/>
        </p:nvGrpSpPr>
        <p:grpSpPr>
          <a:xfrm rot="0">
            <a:off x="1978223" y="2071691"/>
            <a:ext cx="6143643" cy="6143618"/>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6666" t="0" r="-16666" b="0"/>
              </a:stretch>
            </a:blipFill>
          </p:spPr>
        </p:sp>
      </p:grpSp>
      <p:sp>
        <p:nvSpPr>
          <p:cNvPr name="TextBox 12" id="12"/>
          <p:cNvSpPr txBox="true"/>
          <p:nvPr/>
        </p:nvSpPr>
        <p:spPr>
          <a:xfrm rot="0">
            <a:off x="9946587" y="2580588"/>
            <a:ext cx="7312713" cy="936625"/>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Space Mono Bold"/>
              </a:rPr>
              <a:t>DÉFINITION</a:t>
            </a:r>
          </a:p>
        </p:txBody>
      </p:sp>
      <p:sp>
        <p:nvSpPr>
          <p:cNvPr name="TextBox 13" id="13"/>
          <p:cNvSpPr txBox="true"/>
          <p:nvPr/>
        </p:nvSpPr>
        <p:spPr>
          <a:xfrm rot="0">
            <a:off x="9946587" y="3441013"/>
            <a:ext cx="7312713" cy="936625"/>
          </a:xfrm>
          <a:prstGeom prst="rect">
            <a:avLst/>
          </a:prstGeom>
        </p:spPr>
        <p:txBody>
          <a:bodyPr anchor="t" rtlCol="false" tIns="0" lIns="0" bIns="0" rIns="0">
            <a:spAutoFit/>
          </a:bodyPr>
          <a:lstStyle/>
          <a:p>
            <a:pPr>
              <a:lnSpc>
                <a:spcPts val="7699"/>
              </a:lnSpc>
              <a:spcBef>
                <a:spcPct val="0"/>
              </a:spcBef>
            </a:pPr>
            <a:r>
              <a:rPr lang="en-US" sz="5499">
                <a:solidFill>
                  <a:srgbClr val="82B8FF"/>
                </a:solidFill>
                <a:latin typeface="Space Mono Bold"/>
              </a:rPr>
              <a:t>CMS</a:t>
            </a:r>
          </a:p>
        </p:txBody>
      </p:sp>
      <p:sp>
        <p:nvSpPr>
          <p:cNvPr name="TextBox 14" id="14"/>
          <p:cNvSpPr txBox="true"/>
          <p:nvPr/>
        </p:nvSpPr>
        <p:spPr>
          <a:xfrm rot="0">
            <a:off x="9946587" y="5105400"/>
            <a:ext cx="6392224" cy="1656715"/>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Source Sans Pro"/>
              </a:rPr>
              <a:t> CMS est l'acronyme de Content Management System, c'est-à-dire système de gestion de contenu. Il s'agit d'un logiciel en ligne grâce auquel il est possible de créer, de gérer et de modifier facilement un site web, sans avoir besoin de connaissances techniques en langage informatique.</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080C1B"/>
        </a:solidFill>
      </p:bgPr>
    </p:bg>
    <p:spTree>
      <p:nvGrpSpPr>
        <p:cNvPr id="1" name=""/>
        <p:cNvGrpSpPr/>
        <p:nvPr/>
      </p:nvGrpSpPr>
      <p:grpSpPr>
        <a:xfrm>
          <a:off x="0" y="0"/>
          <a:ext cx="0" cy="0"/>
          <a:chOff x="0" y="0"/>
          <a:chExt cx="0" cy="0"/>
        </a:xfrm>
      </p:grpSpPr>
      <p:sp>
        <p:nvSpPr>
          <p:cNvPr name="TextBox 2" id="2"/>
          <p:cNvSpPr txBox="true"/>
          <p:nvPr/>
        </p:nvSpPr>
        <p:spPr>
          <a:xfrm rot="0">
            <a:off x="0" y="4635506"/>
            <a:ext cx="18288000" cy="4824094"/>
          </a:xfrm>
          <a:prstGeom prst="rect">
            <a:avLst/>
          </a:prstGeom>
        </p:spPr>
        <p:txBody>
          <a:bodyPr anchor="t" rtlCol="false" tIns="0" lIns="0" bIns="0" rIns="0">
            <a:spAutoFit/>
          </a:bodyPr>
          <a:lstStyle/>
          <a:p>
            <a:pPr algn="ctr">
              <a:lnSpc>
                <a:spcPts val="12880"/>
              </a:lnSpc>
            </a:pPr>
            <a:r>
              <a:rPr lang="en-US" sz="9200">
                <a:solidFill>
                  <a:srgbClr val="FFFFFF"/>
                </a:solidFill>
                <a:latin typeface="Open Sans Light Bold"/>
              </a:rPr>
              <a:t>Cré</a:t>
            </a:r>
            <a:r>
              <a:rPr lang="en-US" sz="9200">
                <a:solidFill>
                  <a:srgbClr val="FFFFFF"/>
                </a:solidFill>
                <a:latin typeface="Open Sans Light Bold"/>
              </a:rPr>
              <a:t>er un site à partir de zéro peut être préférable lorsque :</a:t>
            </a:r>
          </a:p>
          <a:p>
            <a:pPr algn="ctr">
              <a:lnSpc>
                <a:spcPts val="1288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85996" y="1779453"/>
            <a:ext cx="6728095" cy="672809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9" id="9"/>
          <p:cNvGrpSpPr>
            <a:grpSpLocks noChangeAspect="true"/>
          </p:cNvGrpSpPr>
          <p:nvPr/>
        </p:nvGrpSpPr>
        <p:grpSpPr>
          <a:xfrm rot="0">
            <a:off x="1978223" y="2071691"/>
            <a:ext cx="6143643" cy="6143618"/>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t="0" r="-24999" b="0"/>
              </a:stretch>
            </a:blipFill>
          </p:spPr>
        </p:sp>
      </p:grpSp>
      <p:sp>
        <p:nvSpPr>
          <p:cNvPr name="TextBox 11" id="11"/>
          <p:cNvSpPr txBox="true"/>
          <p:nvPr/>
        </p:nvSpPr>
        <p:spPr>
          <a:xfrm rot="0">
            <a:off x="9380776" y="3711575"/>
            <a:ext cx="6392224" cy="3927476"/>
          </a:xfrm>
          <a:prstGeom prst="rect">
            <a:avLst/>
          </a:prstGeom>
        </p:spPr>
        <p:txBody>
          <a:bodyPr anchor="t" rtlCol="false" tIns="0" lIns="0" bIns="0" rIns="0">
            <a:spAutoFit/>
          </a:bodyPr>
          <a:lstStyle/>
          <a:p>
            <a:pPr marL="539745" indent="-269872" lvl="1">
              <a:lnSpc>
                <a:spcPts val="3499"/>
              </a:lnSpc>
              <a:spcBef>
                <a:spcPct val="0"/>
              </a:spcBef>
              <a:buFont typeface="Arial"/>
              <a:buChar char="•"/>
            </a:pPr>
            <a:r>
              <a:rPr lang="en-US" sz="2499">
                <a:solidFill>
                  <a:srgbClr val="FFFFFF"/>
                </a:solidFill>
                <a:latin typeface="Source Sans Pro"/>
              </a:rPr>
              <a:t>Vous avez des besoins de conception et de fonctionnalité très spécifiques : Si vous avez une vision précise de l'apparence et des fonctionnalités de votre site et que vous ne pouvez pas les obtenir avec les options proposées par les CMS, la création à partir de zéro vous offre un contrôle total sur la conception et les fonctionnalités.</a:t>
            </a:r>
          </a:p>
          <a:p>
            <a:pPr>
              <a:lnSpc>
                <a:spcPts val="349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561718" y="2371532"/>
            <a:ext cx="7373459" cy="7373459"/>
            <a:chOff x="0" y="0"/>
            <a:chExt cx="3282950" cy="3282950"/>
          </a:xfrm>
        </p:grpSpPr>
        <p:sp>
          <p:nvSpPr>
            <p:cNvPr name="Freeform 8" id="8"/>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5"/>
              <a:stretch>
                <a:fillRect l="-25000" t="0" r="-25000" b="0"/>
              </a:stretch>
            </a:blipFill>
          </p:spPr>
        </p:sp>
      </p:grpSp>
      <p:sp>
        <p:nvSpPr>
          <p:cNvPr name="Freeform 9" id="9"/>
          <p:cNvSpPr/>
          <p:nvPr/>
        </p:nvSpPr>
        <p:spPr>
          <a:xfrm flipH="false" flipV="false" rot="0">
            <a:off x="6404605" y="5143500"/>
            <a:ext cx="3061144" cy="3061144"/>
          </a:xfrm>
          <a:custGeom>
            <a:avLst/>
            <a:gdLst/>
            <a:ahLst/>
            <a:cxnLst/>
            <a:rect r="r" b="b" t="t" l="l"/>
            <a:pathLst>
              <a:path h="3061144" w="3061144">
                <a:moveTo>
                  <a:pt x="0" y="0"/>
                </a:moveTo>
                <a:lnTo>
                  <a:pt x="3061144" y="0"/>
                </a:lnTo>
                <a:lnTo>
                  <a:pt x="3061144" y="3061144"/>
                </a:lnTo>
                <a:lnTo>
                  <a:pt x="0" y="3061144"/>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grpSp>
        <p:nvGrpSpPr>
          <p:cNvPr name="Group 10" id="10"/>
          <p:cNvGrpSpPr>
            <a:grpSpLocks noChangeAspect="true"/>
          </p:cNvGrpSpPr>
          <p:nvPr/>
        </p:nvGrpSpPr>
        <p:grpSpPr>
          <a:xfrm rot="0">
            <a:off x="6618398" y="5357298"/>
            <a:ext cx="2633557" cy="263354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25136" t="0" r="-25136" b="0"/>
              </a:stretch>
            </a:blipFill>
          </p:spPr>
        </p:sp>
      </p:grpSp>
      <p:sp>
        <p:nvSpPr>
          <p:cNvPr name="TextBox 12" id="12"/>
          <p:cNvSpPr txBox="true"/>
          <p:nvPr/>
        </p:nvSpPr>
        <p:spPr>
          <a:xfrm rot="0">
            <a:off x="9582471" y="3071051"/>
            <a:ext cx="6029534" cy="5241926"/>
          </a:xfrm>
          <a:prstGeom prst="rect">
            <a:avLst/>
          </a:prstGeom>
        </p:spPr>
        <p:txBody>
          <a:bodyPr anchor="t" rtlCol="false" tIns="0" lIns="0" bIns="0" rIns="0">
            <a:spAutoFit/>
          </a:bodyPr>
          <a:lstStyle/>
          <a:p>
            <a:pPr marL="539745" indent="-269872" lvl="1">
              <a:lnSpc>
                <a:spcPts val="3499"/>
              </a:lnSpc>
              <a:buFont typeface="Arial"/>
              <a:buChar char="•"/>
            </a:pPr>
            <a:r>
              <a:rPr lang="en-US" sz="2499">
                <a:solidFill>
                  <a:srgbClr val="FFFFFF"/>
                </a:solidFill>
                <a:latin typeface="Source Sans Pro"/>
              </a:rPr>
              <a:t>Vous avez des compétences en développement web : Si vous êtes un développeur expérimenté ou que vous avez accès à des développeurs compétents, créer un site à partir de zéro peut vous permettre de personnaliser chaque aspect du site en fonction de vos besoins spécifiques. Vous pouvez utiliser les langages de programmation de votre choix pour obtenir les résultats souhaités.</a:t>
            </a:r>
          </a:p>
          <a:p>
            <a:pPr>
              <a:lnSpc>
                <a:spcPts val="349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1685996" y="2179396"/>
            <a:ext cx="2839635" cy="2839635"/>
            <a:chOff x="0" y="0"/>
            <a:chExt cx="6350000" cy="6350000"/>
          </a:xfrm>
        </p:grpSpPr>
        <p:sp>
          <p:nvSpPr>
            <p:cNvPr name="Freeform 8" id="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5151" t="0" r="-25151" b="0"/>
              </a:stretch>
            </a:blipFill>
          </p:spPr>
        </p:sp>
      </p:grpSp>
      <p:grpSp>
        <p:nvGrpSpPr>
          <p:cNvPr name="Group 9" id="9"/>
          <p:cNvGrpSpPr>
            <a:grpSpLocks noChangeAspect="true"/>
          </p:cNvGrpSpPr>
          <p:nvPr/>
        </p:nvGrpSpPr>
        <p:grpSpPr>
          <a:xfrm rot="0">
            <a:off x="1685996" y="5267969"/>
            <a:ext cx="2839635" cy="2839635"/>
            <a:chOff x="0" y="0"/>
            <a:chExt cx="6350000" cy="6350000"/>
          </a:xfrm>
        </p:grpSpPr>
        <p:sp>
          <p:nvSpPr>
            <p:cNvPr name="Freeform 10" id="1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0" t="0" r="0" b="-294009"/>
              </a:stretch>
            </a:blipFill>
          </p:spPr>
        </p:sp>
      </p:grpSp>
      <p:grpSp>
        <p:nvGrpSpPr>
          <p:cNvPr name="Group 11" id="11"/>
          <p:cNvGrpSpPr>
            <a:grpSpLocks noChangeAspect="true"/>
          </p:cNvGrpSpPr>
          <p:nvPr/>
        </p:nvGrpSpPr>
        <p:grpSpPr>
          <a:xfrm rot="0">
            <a:off x="4739912" y="2179396"/>
            <a:ext cx="5928208" cy="5928208"/>
            <a:chOff x="0" y="0"/>
            <a:chExt cx="6350000" cy="6350000"/>
          </a:xfrm>
        </p:grpSpPr>
        <p:sp>
          <p:nvSpPr>
            <p:cNvPr name="Freeform 12" id="1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3544" t="0" r="-23544" b="0"/>
              </a:stretch>
            </a:blipFill>
          </p:spPr>
        </p:sp>
      </p:grpSp>
      <p:sp>
        <p:nvSpPr>
          <p:cNvPr name="TextBox 13" id="13"/>
          <p:cNvSpPr txBox="true"/>
          <p:nvPr/>
        </p:nvSpPr>
        <p:spPr>
          <a:xfrm rot="0">
            <a:off x="11505115" y="3307406"/>
            <a:ext cx="5754185" cy="4803776"/>
          </a:xfrm>
          <a:prstGeom prst="rect">
            <a:avLst/>
          </a:prstGeom>
        </p:spPr>
        <p:txBody>
          <a:bodyPr anchor="t" rtlCol="false" tIns="0" lIns="0" bIns="0" rIns="0">
            <a:spAutoFit/>
          </a:bodyPr>
          <a:lstStyle/>
          <a:p>
            <a:pPr marL="539745" indent="-269872" lvl="1">
              <a:lnSpc>
                <a:spcPts val="3499"/>
              </a:lnSpc>
              <a:buFont typeface="Arial"/>
              <a:buChar char="•"/>
            </a:pPr>
            <a:r>
              <a:rPr lang="en-US" sz="2499">
                <a:solidFill>
                  <a:srgbClr val="FFFFFF"/>
                </a:solidFill>
                <a:latin typeface="Source Sans Pro"/>
              </a:rPr>
              <a:t>Vous avez besoin d'une performance optimisée : Les CMS peuvent parfois être plus lourds en termes de ressources système et peuvent affecter les performances du site. En développant le site à partir de zéro, vous pouvez optimiser chaque ligne de code pour obtenir des performances optimales et une meilleure expérience utilisateur.</a:t>
            </a:r>
          </a:p>
          <a:p>
            <a:pPr>
              <a:lnSpc>
                <a:spcPts val="349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80C1B"/>
        </a:solidFill>
      </p:bgPr>
    </p:bg>
    <p:spTree>
      <p:nvGrpSpPr>
        <p:cNvPr id="1" name=""/>
        <p:cNvGrpSpPr/>
        <p:nvPr/>
      </p:nvGrpSpPr>
      <p:grpSpPr>
        <a:xfrm>
          <a:off x="0" y="0"/>
          <a:ext cx="0" cy="0"/>
          <a:chOff x="0" y="0"/>
          <a:chExt cx="0" cy="0"/>
        </a:xfrm>
      </p:grpSpPr>
      <p:sp>
        <p:nvSpPr>
          <p:cNvPr name="TextBox 2" id="2"/>
          <p:cNvSpPr txBox="true"/>
          <p:nvPr/>
        </p:nvSpPr>
        <p:spPr>
          <a:xfrm rot="0">
            <a:off x="0" y="4274503"/>
            <a:ext cx="18288000" cy="9710419"/>
          </a:xfrm>
          <a:prstGeom prst="rect">
            <a:avLst/>
          </a:prstGeom>
        </p:spPr>
        <p:txBody>
          <a:bodyPr anchor="t" rtlCol="false" tIns="0" lIns="0" bIns="0" rIns="0">
            <a:spAutoFit/>
          </a:bodyPr>
          <a:lstStyle/>
          <a:p>
            <a:pPr algn="ctr">
              <a:lnSpc>
                <a:spcPts val="12880"/>
              </a:lnSpc>
            </a:pPr>
            <a:r>
              <a:rPr lang="en-US" sz="9200">
                <a:solidFill>
                  <a:srgbClr val="FFFFFF"/>
                </a:solidFill>
                <a:latin typeface="Open Sans Light Bold"/>
              </a:rPr>
              <a:t>comment lancer un site sur internet</a:t>
            </a:r>
          </a:p>
          <a:p>
            <a:pPr algn="ctr">
              <a:lnSpc>
                <a:spcPts val="12880"/>
              </a:lnSpc>
            </a:pPr>
          </a:p>
          <a:p>
            <a:pPr algn="ctr">
              <a:lnSpc>
                <a:spcPts val="12880"/>
              </a:lnSpc>
            </a:pPr>
          </a:p>
          <a:p>
            <a:pPr algn="ctr">
              <a:lnSpc>
                <a:spcPts val="12880"/>
              </a:lnSpc>
            </a:pPr>
          </a:p>
          <a:p>
            <a:pPr algn="ctr">
              <a:lnSpc>
                <a:spcPts val="1288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85996" y="1779453"/>
            <a:ext cx="6728095" cy="672809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9" id="9"/>
          <p:cNvGrpSpPr>
            <a:grpSpLocks noChangeAspect="true"/>
          </p:cNvGrpSpPr>
          <p:nvPr/>
        </p:nvGrpSpPr>
        <p:grpSpPr>
          <a:xfrm rot="0">
            <a:off x="1978223" y="2071691"/>
            <a:ext cx="6143643" cy="6143618"/>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2437" t="0" r="-12437" b="0"/>
              </a:stretch>
            </a:blipFill>
          </p:spPr>
        </p:sp>
      </p:grpSp>
      <p:sp>
        <p:nvSpPr>
          <p:cNvPr name="TextBox 11" id="11"/>
          <p:cNvSpPr txBox="true"/>
          <p:nvPr/>
        </p:nvSpPr>
        <p:spPr>
          <a:xfrm rot="0">
            <a:off x="9144000" y="2716948"/>
            <a:ext cx="6392224" cy="3927476"/>
          </a:xfrm>
          <a:prstGeom prst="rect">
            <a:avLst/>
          </a:prstGeom>
        </p:spPr>
        <p:txBody>
          <a:bodyPr anchor="t" rtlCol="false" tIns="0" lIns="0" bIns="0" rIns="0">
            <a:spAutoFit/>
          </a:bodyPr>
          <a:lstStyle/>
          <a:p>
            <a:pPr marL="539745" indent="-269872" lvl="1">
              <a:lnSpc>
                <a:spcPts val="3499"/>
              </a:lnSpc>
              <a:spcBef>
                <a:spcPct val="0"/>
              </a:spcBef>
              <a:buFont typeface="Arial"/>
              <a:buChar char="•"/>
            </a:pPr>
            <a:r>
              <a:rPr lang="en-US" sz="2499">
                <a:solidFill>
                  <a:srgbClr val="FFFFFF"/>
                </a:solidFill>
                <a:latin typeface="Source Sans Pro"/>
              </a:rPr>
              <a:t>Choisissez un nom de domaine : Le nom de domaine est l'adresse de votre site web (par exemple, </a:t>
            </a:r>
            <a:r>
              <a:rPr lang="en-US" sz="2499" u="sng">
                <a:solidFill>
                  <a:srgbClr val="FFFFFF"/>
                </a:solidFill>
                <a:latin typeface="Source Sans Pro"/>
                <a:hlinkClick r:id="rId6" tooltip="http://www.monsite.com/"/>
              </a:rPr>
              <a:t>www.monsite.com</a:t>
            </a:r>
            <a:r>
              <a:rPr lang="en-US" sz="2499">
                <a:solidFill>
                  <a:srgbClr val="FFFFFF"/>
                </a:solidFill>
                <a:latin typeface="Source Sans Pro"/>
              </a:rPr>
              <a:t>). Choisissez un nom pertinent et facile à retenir. Vous pouvez enregistrer un nom de domaine auprès de divers fournisseurs de services d'hébergement ou de registraires de noms de domaine.</a:t>
            </a:r>
          </a:p>
          <a:p>
            <a:pPr>
              <a:lnSpc>
                <a:spcPts val="349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561718" y="2371532"/>
            <a:ext cx="7373459" cy="7373459"/>
            <a:chOff x="0" y="0"/>
            <a:chExt cx="3282950" cy="3282950"/>
          </a:xfrm>
        </p:grpSpPr>
        <p:sp>
          <p:nvSpPr>
            <p:cNvPr name="Freeform 8" id="8"/>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5"/>
              <a:stretch>
                <a:fillRect l="-34334" t="0" r="-48195" b="0"/>
              </a:stretch>
            </a:blipFill>
          </p:spPr>
        </p:sp>
      </p:grpSp>
      <p:sp>
        <p:nvSpPr>
          <p:cNvPr name="Freeform 9" id="9"/>
          <p:cNvSpPr/>
          <p:nvPr/>
        </p:nvSpPr>
        <p:spPr>
          <a:xfrm flipH="false" flipV="false" rot="0">
            <a:off x="6404605" y="5143500"/>
            <a:ext cx="3061144" cy="3061144"/>
          </a:xfrm>
          <a:custGeom>
            <a:avLst/>
            <a:gdLst/>
            <a:ahLst/>
            <a:cxnLst/>
            <a:rect r="r" b="b" t="t" l="l"/>
            <a:pathLst>
              <a:path h="3061144" w="3061144">
                <a:moveTo>
                  <a:pt x="0" y="0"/>
                </a:moveTo>
                <a:lnTo>
                  <a:pt x="3061144" y="0"/>
                </a:lnTo>
                <a:lnTo>
                  <a:pt x="3061144" y="3061144"/>
                </a:lnTo>
                <a:lnTo>
                  <a:pt x="0" y="3061144"/>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grpSp>
        <p:nvGrpSpPr>
          <p:cNvPr name="Group 10" id="10"/>
          <p:cNvGrpSpPr>
            <a:grpSpLocks noChangeAspect="true"/>
          </p:cNvGrpSpPr>
          <p:nvPr/>
        </p:nvGrpSpPr>
        <p:grpSpPr>
          <a:xfrm rot="0">
            <a:off x="6618398" y="5357298"/>
            <a:ext cx="2633557" cy="263354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sp>
        <p:nvSpPr>
          <p:cNvPr name="TextBox 12" id="12"/>
          <p:cNvSpPr txBox="true"/>
          <p:nvPr/>
        </p:nvSpPr>
        <p:spPr>
          <a:xfrm rot="0">
            <a:off x="10347757" y="3625220"/>
            <a:ext cx="6029534" cy="4365626"/>
          </a:xfrm>
          <a:prstGeom prst="rect">
            <a:avLst/>
          </a:prstGeom>
        </p:spPr>
        <p:txBody>
          <a:bodyPr anchor="t" rtlCol="false" tIns="0" lIns="0" bIns="0" rIns="0">
            <a:spAutoFit/>
          </a:bodyPr>
          <a:lstStyle/>
          <a:p>
            <a:pPr marL="539745" indent="-269872" lvl="1">
              <a:lnSpc>
                <a:spcPts val="3499"/>
              </a:lnSpc>
              <a:buFont typeface="Arial"/>
              <a:buChar char="•"/>
            </a:pPr>
            <a:r>
              <a:rPr lang="en-US" sz="2499">
                <a:solidFill>
                  <a:srgbClr val="FFFFFF"/>
                </a:solidFill>
                <a:latin typeface="Source Sans Pro"/>
              </a:rPr>
              <a:t>Trouvez un hébergeur web : Un hébergeur web est une entreprise qui fournit les services nécessaires pour rendre votre site accessible en ligne. Recherchez des hébergeurs web réputés offrant des fonctionnalités telles qu'un bon temps de disponibilité, une assistance technique, des sauvegardes régulières, etc.</a:t>
            </a:r>
          </a:p>
          <a:p>
            <a:pPr>
              <a:lnSpc>
                <a:spcPts val="349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13364710" y="1593505"/>
            <a:ext cx="2924512" cy="6297670"/>
            <a:chOff x="0" y="0"/>
            <a:chExt cx="2948813" cy="6350000"/>
          </a:xfrm>
        </p:grpSpPr>
        <p:sp>
          <p:nvSpPr>
            <p:cNvPr name="Freeform 8" id="8"/>
            <p:cNvSpPr/>
            <p:nvPr/>
          </p:nvSpPr>
          <p:spPr>
            <a:xfrm flipH="false" flipV="false" rot="0">
              <a:off x="0" y="0"/>
              <a:ext cx="2948813" cy="6350000"/>
            </a:xfrm>
            <a:custGeom>
              <a:avLst/>
              <a:gdLst/>
              <a:ahLst/>
              <a:cxnLst/>
              <a:rect r="r" b="b" t="t" l="l"/>
              <a:pathLst>
                <a:path h="6350000" w="2948813">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5"/>
              <a:stretch>
                <a:fillRect l="0" t="0" r="0" b="-26793"/>
              </a:stretch>
            </a:blipFill>
          </p:spPr>
        </p:sp>
      </p:grpSp>
      <p:grpSp>
        <p:nvGrpSpPr>
          <p:cNvPr name="Group 9" id="9"/>
          <p:cNvGrpSpPr>
            <a:grpSpLocks noChangeAspect="true"/>
          </p:cNvGrpSpPr>
          <p:nvPr/>
        </p:nvGrpSpPr>
        <p:grpSpPr>
          <a:xfrm rot="0">
            <a:off x="10109244" y="2395825"/>
            <a:ext cx="2924512" cy="6297670"/>
            <a:chOff x="0" y="0"/>
            <a:chExt cx="2948813" cy="6350000"/>
          </a:xfrm>
        </p:grpSpPr>
        <p:sp>
          <p:nvSpPr>
            <p:cNvPr name="Freeform 10" id="10"/>
            <p:cNvSpPr/>
            <p:nvPr/>
          </p:nvSpPr>
          <p:spPr>
            <a:xfrm flipH="false" flipV="false" rot="0">
              <a:off x="0" y="0"/>
              <a:ext cx="2948813" cy="6350000"/>
            </a:xfrm>
            <a:custGeom>
              <a:avLst/>
              <a:gdLst/>
              <a:ahLst/>
              <a:cxnLst/>
              <a:rect r="r" b="b" t="t" l="l"/>
              <a:pathLst>
                <a:path h="6350000" w="2948813">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6"/>
              <a:stretch>
                <a:fillRect l="0" t="0" r="0" b="-48800"/>
              </a:stretch>
            </a:blipFill>
          </p:spPr>
        </p:sp>
      </p:grpSp>
      <p:sp>
        <p:nvSpPr>
          <p:cNvPr name="TextBox 11" id="11"/>
          <p:cNvSpPr txBox="true"/>
          <p:nvPr/>
        </p:nvSpPr>
        <p:spPr>
          <a:xfrm rot="0">
            <a:off x="2733447" y="2936875"/>
            <a:ext cx="5388165" cy="4365626"/>
          </a:xfrm>
          <a:prstGeom prst="rect">
            <a:avLst/>
          </a:prstGeom>
        </p:spPr>
        <p:txBody>
          <a:bodyPr anchor="t" rtlCol="false" tIns="0" lIns="0" bIns="0" rIns="0">
            <a:spAutoFit/>
          </a:bodyPr>
          <a:lstStyle/>
          <a:p>
            <a:pPr marL="539745" indent="-269872" lvl="1">
              <a:lnSpc>
                <a:spcPts val="3499"/>
              </a:lnSpc>
              <a:buFont typeface="Arial"/>
              <a:buChar char="•"/>
            </a:pPr>
            <a:r>
              <a:rPr lang="en-US" sz="2499">
                <a:solidFill>
                  <a:srgbClr val="FFFFFF"/>
                </a:solidFill>
                <a:latin typeface="Source Sans Pro"/>
              </a:rPr>
              <a:t>Configurez votre hébergement : Après avoir choisi un hébergeur, suivez les instructions pour configurer votre compte d'hébergement. Cela implique généralement de lier votre nom de domaine à votre compte d'hébergement et de configurer les paramètres de base.</a:t>
            </a:r>
          </a:p>
          <a:p>
            <a:pPr>
              <a:lnSpc>
                <a:spcPts val="3499"/>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85996" y="1779453"/>
            <a:ext cx="6728095" cy="672809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9" id="9"/>
          <p:cNvGrpSpPr>
            <a:grpSpLocks noChangeAspect="true"/>
          </p:cNvGrpSpPr>
          <p:nvPr/>
        </p:nvGrpSpPr>
        <p:grpSpPr>
          <a:xfrm rot="0">
            <a:off x="1978223" y="2071691"/>
            <a:ext cx="6143643" cy="6143618"/>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7264" t="0" r="-17264" b="0"/>
              </a:stretch>
            </a:blipFill>
          </p:spPr>
        </p:sp>
      </p:grpSp>
      <p:sp>
        <p:nvSpPr>
          <p:cNvPr name="TextBox 11" id="11"/>
          <p:cNvSpPr txBox="true"/>
          <p:nvPr/>
        </p:nvSpPr>
        <p:spPr>
          <a:xfrm rot="0">
            <a:off x="9351855" y="3155950"/>
            <a:ext cx="6392224" cy="3927476"/>
          </a:xfrm>
          <a:prstGeom prst="rect">
            <a:avLst/>
          </a:prstGeom>
        </p:spPr>
        <p:txBody>
          <a:bodyPr anchor="t" rtlCol="false" tIns="0" lIns="0" bIns="0" rIns="0">
            <a:spAutoFit/>
          </a:bodyPr>
          <a:lstStyle/>
          <a:p>
            <a:pPr marL="539745" indent="-269872" lvl="1">
              <a:lnSpc>
                <a:spcPts val="3499"/>
              </a:lnSpc>
              <a:spcBef>
                <a:spcPct val="0"/>
              </a:spcBef>
              <a:buFont typeface="Arial"/>
              <a:buChar char="•"/>
            </a:pPr>
            <a:r>
              <a:rPr lang="en-US" sz="2499">
                <a:solidFill>
                  <a:srgbClr val="FFFFFF"/>
                </a:solidFill>
                <a:latin typeface="Source Sans Pro"/>
              </a:rPr>
              <a:t>Concevez et développez votre site web : Vous pouvez utiliser un CMS comme WordPress ou Joomla, ou développer votre site à partir de zéro en utilisant des langages de programmation tels que HTML, CSS, JavaScript, etc. Créez le contenu de votre site, y compris les pages, les articles, les images et les vidéos.</a:t>
            </a:r>
          </a:p>
          <a:p>
            <a:pPr>
              <a:lnSpc>
                <a:spcPts val="3499"/>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85996" y="1779453"/>
            <a:ext cx="6728095" cy="672809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9" id="9"/>
          <p:cNvGrpSpPr>
            <a:grpSpLocks noChangeAspect="true"/>
          </p:cNvGrpSpPr>
          <p:nvPr/>
        </p:nvGrpSpPr>
        <p:grpSpPr>
          <a:xfrm rot="0">
            <a:off x="1978223" y="2071691"/>
            <a:ext cx="6143643" cy="6143618"/>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9999" t="0" r="-29999" b="0"/>
              </a:stretch>
            </a:blipFill>
          </p:spPr>
        </p:sp>
      </p:grpSp>
      <p:sp>
        <p:nvSpPr>
          <p:cNvPr name="TextBox 11" id="11"/>
          <p:cNvSpPr txBox="true"/>
          <p:nvPr/>
        </p:nvSpPr>
        <p:spPr>
          <a:xfrm rot="0">
            <a:off x="9351855" y="3155950"/>
            <a:ext cx="6392224" cy="3927476"/>
          </a:xfrm>
          <a:prstGeom prst="rect">
            <a:avLst/>
          </a:prstGeom>
        </p:spPr>
        <p:txBody>
          <a:bodyPr anchor="t" rtlCol="false" tIns="0" lIns="0" bIns="0" rIns="0">
            <a:spAutoFit/>
          </a:bodyPr>
          <a:lstStyle/>
          <a:p>
            <a:pPr marL="539745" indent="-269872" lvl="1">
              <a:lnSpc>
                <a:spcPts val="3499"/>
              </a:lnSpc>
              <a:spcBef>
                <a:spcPct val="0"/>
              </a:spcBef>
              <a:buFont typeface="Arial"/>
              <a:buChar char="•"/>
            </a:pPr>
            <a:r>
              <a:rPr lang="en-US" sz="2499">
                <a:solidFill>
                  <a:srgbClr val="FFFFFF"/>
                </a:solidFill>
                <a:latin typeface="Source Sans Pro"/>
              </a:rPr>
              <a:t>Optimisez votre site pour les moteurs de recherche : Pour améliorer la visibilité de votre site web, effectuez une optimisation pour les moteurs de recherche (SEO). Cela inclut l'utilisation de mots-clés pertinents, la création de balises de titre et de méta-descriptions, l'optimisation de la vitesse de chargement du site, etc.</a:t>
            </a:r>
          </a:p>
          <a:p>
            <a:pPr>
              <a:lnSpc>
                <a:spcPts val="349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TextBox 6" id="6"/>
          <p:cNvSpPr txBox="true"/>
          <p:nvPr/>
        </p:nvSpPr>
        <p:spPr>
          <a:xfrm rot="0">
            <a:off x="3605358" y="5057775"/>
            <a:ext cx="11612516" cy="1536065"/>
          </a:xfrm>
          <a:prstGeom prst="rect">
            <a:avLst/>
          </a:prstGeom>
        </p:spPr>
        <p:txBody>
          <a:bodyPr anchor="t" rtlCol="false" tIns="0" lIns="0" bIns="0" rIns="0">
            <a:spAutoFit/>
          </a:bodyPr>
          <a:lstStyle/>
          <a:p>
            <a:pPr algn="ctr">
              <a:lnSpc>
                <a:spcPts val="6160"/>
              </a:lnSpc>
              <a:spcBef>
                <a:spcPct val="0"/>
              </a:spcBef>
            </a:pPr>
            <a:r>
              <a:rPr lang="en-US" sz="4400">
                <a:solidFill>
                  <a:srgbClr val="FFFFFF"/>
                </a:solidFill>
                <a:latin typeface="Space Mono Bold"/>
              </a:rPr>
              <a:t>DÉVELOPPEMENT DE SITES WEB À PARTIR DE ZÉRO</a:t>
            </a:r>
          </a:p>
        </p:txBody>
      </p:sp>
      <p:sp>
        <p:nvSpPr>
          <p:cNvPr name="Freeform 7" id="7"/>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5143500" y="408265"/>
            <a:ext cx="8536233" cy="4268116"/>
            <a:chOff x="0" y="0"/>
            <a:chExt cx="6662420" cy="3331210"/>
          </a:xfrm>
        </p:grpSpPr>
        <p:sp>
          <p:nvSpPr>
            <p:cNvPr name="Freeform 9" id="9"/>
            <p:cNvSpPr/>
            <p:nvPr/>
          </p:nvSpPr>
          <p:spPr>
            <a:xfrm flipH="false" flipV="false" rot="0">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5"/>
              <a:stretch>
                <a:fillRect l="0" t="-12500" r="0" b="-12500"/>
              </a:stretch>
            </a:blipFill>
          </p:spPr>
        </p:sp>
      </p:grpSp>
      <p:sp>
        <p:nvSpPr>
          <p:cNvPr name="Freeform 10" id="10"/>
          <p:cNvSpPr/>
          <p:nvPr/>
        </p:nvSpPr>
        <p:spPr>
          <a:xfrm flipH="false" flipV="false" rot="0">
            <a:off x="14480112" y="5336834"/>
            <a:ext cx="263769" cy="263769"/>
          </a:xfrm>
          <a:custGeom>
            <a:avLst/>
            <a:gdLst/>
            <a:ahLst/>
            <a:cxnLst/>
            <a:rect r="r" b="b" t="t" l="l"/>
            <a:pathLst>
              <a:path h="263769" w="263769">
                <a:moveTo>
                  <a:pt x="0" y="0"/>
                </a:moveTo>
                <a:lnTo>
                  <a:pt x="263770" y="0"/>
                </a:lnTo>
                <a:lnTo>
                  <a:pt x="263770"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027073" y="5336834"/>
            <a:ext cx="263769" cy="263769"/>
          </a:xfrm>
          <a:custGeom>
            <a:avLst/>
            <a:gdLst/>
            <a:ahLst/>
            <a:cxnLst/>
            <a:rect r="r" b="b" t="t" l="l"/>
            <a:pathLst>
              <a:path h="263769" w="263769">
                <a:moveTo>
                  <a:pt x="0" y="0"/>
                </a:moveTo>
                <a:lnTo>
                  <a:pt x="263769" y="0"/>
                </a:lnTo>
                <a:lnTo>
                  <a:pt x="263769"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2881513" y="7165582"/>
            <a:ext cx="12524974" cy="1259205"/>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Source Sans Pro"/>
              </a:rPr>
              <a:t>Le développement de sites web à partir de zéro implique la création d'un site entièrement personnalisé en écrivant du code HTML, CSS, JavaScript et d'autres langages de programmation. Cette approche nécessite des compétences en programmation et une connaissance approfondie des technologies web. Les développeurs qui utilisent cette méthode ont un contrôle total sur la conception, les fonctionnalités et la performance du site.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85996" y="1779453"/>
            <a:ext cx="6728095" cy="672809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9" id="9"/>
          <p:cNvGrpSpPr>
            <a:grpSpLocks noChangeAspect="true"/>
          </p:cNvGrpSpPr>
          <p:nvPr/>
        </p:nvGrpSpPr>
        <p:grpSpPr>
          <a:xfrm rot="0">
            <a:off x="1978223" y="2071691"/>
            <a:ext cx="6143643" cy="6143618"/>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6666" t="0" r="-16666" b="0"/>
              </a:stretch>
            </a:blipFill>
          </p:spPr>
        </p:sp>
      </p:grpSp>
      <p:sp>
        <p:nvSpPr>
          <p:cNvPr name="TextBox 11" id="11"/>
          <p:cNvSpPr txBox="true"/>
          <p:nvPr/>
        </p:nvSpPr>
        <p:spPr>
          <a:xfrm rot="0">
            <a:off x="9500538" y="3375025"/>
            <a:ext cx="6392224" cy="3489326"/>
          </a:xfrm>
          <a:prstGeom prst="rect">
            <a:avLst/>
          </a:prstGeom>
        </p:spPr>
        <p:txBody>
          <a:bodyPr anchor="t" rtlCol="false" tIns="0" lIns="0" bIns="0" rIns="0">
            <a:spAutoFit/>
          </a:bodyPr>
          <a:lstStyle/>
          <a:p>
            <a:pPr marL="539745" indent="-269872" lvl="1">
              <a:lnSpc>
                <a:spcPts val="3499"/>
              </a:lnSpc>
              <a:spcBef>
                <a:spcPct val="0"/>
              </a:spcBef>
              <a:buFont typeface="Arial"/>
              <a:buChar char="•"/>
            </a:pPr>
            <a:r>
              <a:rPr lang="en-US" sz="2499">
                <a:solidFill>
                  <a:srgbClr val="FFFFFF"/>
                </a:solidFill>
                <a:latin typeface="Source Sans Pro"/>
              </a:rPr>
              <a:t>Testez votre site : Avant de le lancer officiellement, assurez-vous de tester votre site pour vous assurer que toutes les fonctionnalités fonctionnent correctement. Vérifiez les liens, les formulaires de contact, la compatibilité avec différents navigateurs, etc.</a:t>
            </a:r>
          </a:p>
          <a:p>
            <a:pPr>
              <a:lnSpc>
                <a:spcPts val="349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85996" y="1779453"/>
            <a:ext cx="6728095" cy="672809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9" id="9"/>
          <p:cNvGrpSpPr>
            <a:grpSpLocks noChangeAspect="true"/>
          </p:cNvGrpSpPr>
          <p:nvPr/>
        </p:nvGrpSpPr>
        <p:grpSpPr>
          <a:xfrm rot="0">
            <a:off x="1978223" y="2071691"/>
            <a:ext cx="6143643" cy="6143618"/>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76861"/>
              </a:stretch>
            </a:blipFill>
          </p:spPr>
        </p:sp>
      </p:grpSp>
      <p:sp>
        <p:nvSpPr>
          <p:cNvPr name="TextBox 11" id="11"/>
          <p:cNvSpPr txBox="true"/>
          <p:nvPr/>
        </p:nvSpPr>
        <p:spPr>
          <a:xfrm rot="0">
            <a:off x="9411328" y="3155950"/>
            <a:ext cx="6392224" cy="3927476"/>
          </a:xfrm>
          <a:prstGeom prst="rect">
            <a:avLst/>
          </a:prstGeom>
        </p:spPr>
        <p:txBody>
          <a:bodyPr anchor="t" rtlCol="false" tIns="0" lIns="0" bIns="0" rIns="0">
            <a:spAutoFit/>
          </a:bodyPr>
          <a:lstStyle/>
          <a:p>
            <a:pPr marL="539745" indent="-269872" lvl="1">
              <a:lnSpc>
                <a:spcPts val="3499"/>
              </a:lnSpc>
              <a:spcBef>
                <a:spcPct val="0"/>
              </a:spcBef>
              <a:buFont typeface="Arial"/>
              <a:buChar char="•"/>
            </a:pPr>
            <a:r>
              <a:rPr lang="en-US" sz="2499">
                <a:solidFill>
                  <a:srgbClr val="FFFFFF"/>
                </a:solidFill>
                <a:latin typeface="Source Sans Pro"/>
              </a:rPr>
              <a:t>Publiez votre site : Une fois que vous êtes satisfait de votre site web et que vous avez effectué les tests nécessaires, il est temps de le publier sur Internet. Cela implique généralement de transférer les fichiers de votre site sur le serveur d'hébergement via FTP ou une interface de gestion de fichiers fournie par votre hébergeur.</a:t>
            </a:r>
          </a:p>
          <a:p>
            <a:pPr>
              <a:lnSpc>
                <a:spcPts val="349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85996" y="1779453"/>
            <a:ext cx="6728095" cy="672809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9" id="9"/>
          <p:cNvGrpSpPr>
            <a:grpSpLocks noChangeAspect="true"/>
          </p:cNvGrpSpPr>
          <p:nvPr/>
        </p:nvGrpSpPr>
        <p:grpSpPr>
          <a:xfrm rot="0">
            <a:off x="1978223" y="2071691"/>
            <a:ext cx="6143643" cy="6143618"/>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911" t="0" r="-2911" b="0"/>
              </a:stretch>
            </a:blipFill>
          </p:spPr>
        </p:sp>
      </p:grpSp>
      <p:sp>
        <p:nvSpPr>
          <p:cNvPr name="TextBox 11" id="11"/>
          <p:cNvSpPr txBox="true"/>
          <p:nvPr/>
        </p:nvSpPr>
        <p:spPr>
          <a:xfrm rot="0">
            <a:off x="9144000" y="3162997"/>
            <a:ext cx="6392224" cy="3051176"/>
          </a:xfrm>
          <a:prstGeom prst="rect">
            <a:avLst/>
          </a:prstGeom>
        </p:spPr>
        <p:txBody>
          <a:bodyPr anchor="t" rtlCol="false" tIns="0" lIns="0" bIns="0" rIns="0">
            <a:spAutoFit/>
          </a:bodyPr>
          <a:lstStyle/>
          <a:p>
            <a:pPr marL="539745" indent="-269872" lvl="1">
              <a:lnSpc>
                <a:spcPts val="3499"/>
              </a:lnSpc>
              <a:spcBef>
                <a:spcPct val="0"/>
              </a:spcBef>
              <a:buFont typeface="Arial"/>
              <a:buChar char="•"/>
            </a:pPr>
            <a:r>
              <a:rPr lang="en-US" sz="2499">
                <a:solidFill>
                  <a:srgbClr val="FFFFFF"/>
                </a:solidFill>
                <a:latin typeface="Source Sans Pro"/>
              </a:rPr>
              <a:t>Faites la promotion de votre site : Après le lancement, faites la promotion de votre site web pour attirer du trafic. Utilisez les médias sociaux, le marketing par e-mail, le référencement, la publicité en ligne, etc., pour augmenter la visibilité de votre site.</a:t>
            </a:r>
          </a:p>
          <a:p>
            <a:pPr>
              <a:lnSpc>
                <a:spcPts val="3499"/>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85996" y="1779453"/>
            <a:ext cx="6728095" cy="672809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sp>
      </p:grpSp>
      <p:grpSp>
        <p:nvGrpSpPr>
          <p:cNvPr name="Group 9" id="9"/>
          <p:cNvGrpSpPr>
            <a:grpSpLocks noChangeAspect="true"/>
          </p:cNvGrpSpPr>
          <p:nvPr/>
        </p:nvGrpSpPr>
        <p:grpSpPr>
          <a:xfrm rot="0">
            <a:off x="1978223" y="2071691"/>
            <a:ext cx="6143643" cy="6143618"/>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6666" t="0" r="-16666" b="0"/>
              </a:stretch>
            </a:blipFill>
          </p:spPr>
        </p:sp>
      </p:grpSp>
      <p:sp>
        <p:nvSpPr>
          <p:cNvPr name="TextBox 11" id="11"/>
          <p:cNvSpPr txBox="true"/>
          <p:nvPr/>
        </p:nvSpPr>
        <p:spPr>
          <a:xfrm rot="0">
            <a:off x="9411328" y="3155950"/>
            <a:ext cx="6392224" cy="3927476"/>
          </a:xfrm>
          <a:prstGeom prst="rect">
            <a:avLst/>
          </a:prstGeom>
        </p:spPr>
        <p:txBody>
          <a:bodyPr anchor="t" rtlCol="false" tIns="0" lIns="0" bIns="0" rIns="0">
            <a:spAutoFit/>
          </a:bodyPr>
          <a:lstStyle/>
          <a:p>
            <a:pPr marL="539745" indent="-269872" lvl="1">
              <a:lnSpc>
                <a:spcPts val="3499"/>
              </a:lnSpc>
              <a:spcBef>
                <a:spcPct val="0"/>
              </a:spcBef>
              <a:buFont typeface="Arial"/>
              <a:buChar char="•"/>
            </a:pPr>
            <a:r>
              <a:rPr lang="en-US" sz="2499">
                <a:solidFill>
                  <a:srgbClr val="FFFFFF"/>
                </a:solidFill>
                <a:latin typeface="Source Sans Pro"/>
              </a:rPr>
              <a:t>Surveillez et maintenez votre site : Assurez-vous de surveiller régulièrement les performances de votre site, les statistiques de trafic, les mises à jour de sécurité, etc. Effectuez des sauvegardes régulières de votre site et mettez à jour les logiciels et plugins utilisés pour maintenir votre site sécurisé et fonctionnel.</a:t>
            </a:r>
          </a:p>
          <a:p>
            <a:pPr>
              <a:lnSpc>
                <a:spcPts val="3499"/>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3" id="3"/>
          <p:cNvGrpSpPr/>
          <p:nvPr/>
        </p:nvGrpSpPr>
        <p:grpSpPr>
          <a:xfrm rot="0">
            <a:off x="561718" y="542009"/>
            <a:ext cx="17248095" cy="9202983"/>
            <a:chOff x="0" y="0"/>
            <a:chExt cx="6292152" cy="3357273"/>
          </a:xfrm>
        </p:grpSpPr>
        <p:sp>
          <p:nvSpPr>
            <p:cNvPr name="Freeform 4" id="4"/>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5" id="5"/>
          <p:cNvSpPr/>
          <p:nvPr/>
        </p:nvSpPr>
        <p:spPr>
          <a:xfrm flipH="false" flipV="false" rot="0">
            <a:off x="-858793" y="5143500"/>
            <a:ext cx="11806081" cy="9079949"/>
          </a:xfrm>
          <a:custGeom>
            <a:avLst/>
            <a:gdLst/>
            <a:ahLst/>
            <a:cxnLst/>
            <a:rect r="r" b="b" t="t" l="l"/>
            <a:pathLst>
              <a:path h="9079949" w="11806081">
                <a:moveTo>
                  <a:pt x="0" y="0"/>
                </a:moveTo>
                <a:lnTo>
                  <a:pt x="11806081" y="0"/>
                </a:lnTo>
                <a:lnTo>
                  <a:pt x="11806081" y="9079949"/>
                </a:lnTo>
                <a:lnTo>
                  <a:pt x="0" y="90799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412018" y="2151001"/>
            <a:ext cx="8068077" cy="1775587"/>
          </a:xfrm>
          <a:prstGeom prst="rect">
            <a:avLst/>
          </a:prstGeom>
        </p:spPr>
        <p:txBody>
          <a:bodyPr anchor="t" rtlCol="false" tIns="0" lIns="0" bIns="0" rIns="0">
            <a:spAutoFit/>
          </a:bodyPr>
          <a:lstStyle/>
          <a:p>
            <a:pPr>
              <a:lnSpc>
                <a:spcPts val="14492"/>
              </a:lnSpc>
              <a:spcBef>
                <a:spcPct val="0"/>
              </a:spcBef>
            </a:pPr>
            <a:r>
              <a:rPr lang="en-US" sz="10351">
                <a:solidFill>
                  <a:srgbClr val="FFFFFF"/>
                </a:solidFill>
                <a:latin typeface="Space Mono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12876482"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519952" y="542009"/>
            <a:ext cx="17248095" cy="9202983"/>
            <a:chOff x="0" y="0"/>
            <a:chExt cx="6292152" cy="3357273"/>
          </a:xfrm>
        </p:grpSpPr>
        <p:sp>
          <p:nvSpPr>
            <p:cNvPr name="Freeform 5" id="5"/>
            <p:cNvSpPr/>
            <p:nvPr/>
          </p:nvSpPr>
          <p:spPr>
            <a:xfrm flipH="false" flipV="false" rot="0">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sp>
        <p:nvSpPr>
          <p:cNvPr name="Freeform 6" id="6"/>
          <p:cNvSpPr/>
          <p:nvPr/>
        </p:nvSpPr>
        <p:spPr>
          <a:xfrm flipH="false" flipV="false" rot="0">
            <a:off x="17259300" y="7367654"/>
            <a:ext cx="1890646" cy="1890646"/>
          </a:xfrm>
          <a:custGeom>
            <a:avLst/>
            <a:gdLst/>
            <a:ahLst/>
            <a:cxnLst/>
            <a:rect r="r" b="b" t="t" l="l"/>
            <a:pathLst>
              <a:path h="1890646" w="1890646">
                <a:moveTo>
                  <a:pt x="0" y="0"/>
                </a:moveTo>
                <a:lnTo>
                  <a:pt x="1890646" y="0"/>
                </a:lnTo>
                <a:lnTo>
                  <a:pt x="1890646" y="1890646"/>
                </a:lnTo>
                <a:lnTo>
                  <a:pt x="0" y="1890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15702" y="2515563"/>
            <a:ext cx="263769" cy="263769"/>
          </a:xfrm>
          <a:custGeom>
            <a:avLst/>
            <a:gdLst/>
            <a:ahLst/>
            <a:cxnLst/>
            <a:rect r="r" b="b" t="t" l="l"/>
            <a:pathLst>
              <a:path h="263769" w="263769">
                <a:moveTo>
                  <a:pt x="0" y="0"/>
                </a:moveTo>
                <a:lnTo>
                  <a:pt x="263769" y="0"/>
                </a:lnTo>
                <a:lnTo>
                  <a:pt x="263769"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306183" y="3419039"/>
            <a:ext cx="2090871" cy="2090871"/>
          </a:xfrm>
          <a:custGeom>
            <a:avLst/>
            <a:gdLst/>
            <a:ahLst/>
            <a:cxnLst/>
            <a:rect r="r" b="b" t="t" l="l"/>
            <a:pathLst>
              <a:path h="2090871" w="2090871">
                <a:moveTo>
                  <a:pt x="0" y="0"/>
                </a:moveTo>
                <a:lnTo>
                  <a:pt x="2090871" y="0"/>
                </a:lnTo>
                <a:lnTo>
                  <a:pt x="2090871" y="2090871"/>
                </a:lnTo>
                <a:lnTo>
                  <a:pt x="0" y="2090871"/>
                </a:lnTo>
                <a:lnTo>
                  <a:pt x="0" y="0"/>
                </a:lnTo>
                <a:close/>
              </a:path>
            </a:pathLst>
          </a:custGeom>
          <a:blipFill>
            <a:blip r:embed="rId5"/>
            <a:stretch>
              <a:fillRect l="0" t="0" r="0" b="0"/>
            </a:stretch>
          </a:blipFill>
        </p:spPr>
      </p:sp>
      <p:sp>
        <p:nvSpPr>
          <p:cNvPr name="Freeform 9" id="9"/>
          <p:cNvSpPr/>
          <p:nvPr/>
        </p:nvSpPr>
        <p:spPr>
          <a:xfrm flipH="false" flipV="false" rot="0">
            <a:off x="10767089" y="6440952"/>
            <a:ext cx="1591579" cy="1591579"/>
          </a:xfrm>
          <a:custGeom>
            <a:avLst/>
            <a:gdLst/>
            <a:ahLst/>
            <a:cxnLst/>
            <a:rect r="r" b="b" t="t" l="l"/>
            <a:pathLst>
              <a:path h="1591579" w="1591579">
                <a:moveTo>
                  <a:pt x="0" y="0"/>
                </a:moveTo>
                <a:lnTo>
                  <a:pt x="1591580" y="0"/>
                </a:lnTo>
                <a:lnTo>
                  <a:pt x="1591580" y="1591579"/>
                </a:lnTo>
                <a:lnTo>
                  <a:pt x="0" y="1591579"/>
                </a:lnTo>
                <a:lnTo>
                  <a:pt x="0" y="0"/>
                </a:lnTo>
                <a:close/>
              </a:path>
            </a:pathLst>
          </a:custGeom>
          <a:blipFill>
            <a:blip r:embed="rId6"/>
            <a:stretch>
              <a:fillRect l="0" t="0" r="0" b="0"/>
            </a:stretch>
          </a:blipFill>
        </p:spPr>
      </p:sp>
      <p:sp>
        <p:nvSpPr>
          <p:cNvPr name="Freeform 10" id="10"/>
          <p:cNvSpPr/>
          <p:nvPr/>
        </p:nvSpPr>
        <p:spPr>
          <a:xfrm flipH="false" flipV="false" rot="0">
            <a:off x="14911884" y="3419039"/>
            <a:ext cx="1510090" cy="1785604"/>
          </a:xfrm>
          <a:custGeom>
            <a:avLst/>
            <a:gdLst/>
            <a:ahLst/>
            <a:cxnLst/>
            <a:rect r="r" b="b" t="t" l="l"/>
            <a:pathLst>
              <a:path h="1785604" w="1510090">
                <a:moveTo>
                  <a:pt x="0" y="0"/>
                </a:moveTo>
                <a:lnTo>
                  <a:pt x="1510090" y="0"/>
                </a:lnTo>
                <a:lnTo>
                  <a:pt x="1510090" y="1785604"/>
                </a:lnTo>
                <a:lnTo>
                  <a:pt x="0" y="1785604"/>
                </a:lnTo>
                <a:lnTo>
                  <a:pt x="0" y="0"/>
                </a:lnTo>
                <a:close/>
              </a:path>
            </a:pathLst>
          </a:custGeom>
          <a:blipFill>
            <a:blip r:embed="rId7"/>
            <a:stretch>
              <a:fillRect l="0" t="0" r="0" b="0"/>
            </a:stretch>
          </a:blipFill>
        </p:spPr>
      </p:sp>
      <p:sp>
        <p:nvSpPr>
          <p:cNvPr name="Freeform 11" id="11"/>
          <p:cNvSpPr/>
          <p:nvPr/>
        </p:nvSpPr>
        <p:spPr>
          <a:xfrm flipH="false" flipV="false" rot="0">
            <a:off x="6490966" y="6227543"/>
            <a:ext cx="1365665" cy="1557284"/>
          </a:xfrm>
          <a:custGeom>
            <a:avLst/>
            <a:gdLst/>
            <a:ahLst/>
            <a:cxnLst/>
            <a:rect r="r" b="b" t="t" l="l"/>
            <a:pathLst>
              <a:path h="1557284" w="1365665">
                <a:moveTo>
                  <a:pt x="0" y="0"/>
                </a:moveTo>
                <a:lnTo>
                  <a:pt x="1365664" y="0"/>
                </a:lnTo>
                <a:lnTo>
                  <a:pt x="1365664" y="1557283"/>
                </a:lnTo>
                <a:lnTo>
                  <a:pt x="0" y="1557283"/>
                </a:lnTo>
                <a:lnTo>
                  <a:pt x="0" y="0"/>
                </a:lnTo>
                <a:close/>
              </a:path>
            </a:pathLst>
          </a:custGeom>
          <a:blipFill>
            <a:blip r:embed="rId8"/>
            <a:stretch>
              <a:fillRect l="0" t="0" r="0" b="0"/>
            </a:stretch>
          </a:blipFill>
        </p:spPr>
      </p:sp>
      <p:sp>
        <p:nvSpPr>
          <p:cNvPr name="Freeform 12" id="12"/>
          <p:cNvSpPr/>
          <p:nvPr/>
        </p:nvSpPr>
        <p:spPr>
          <a:xfrm flipH="false" flipV="false" rot="0">
            <a:off x="2643857" y="6369304"/>
            <a:ext cx="1415523" cy="1415523"/>
          </a:xfrm>
          <a:custGeom>
            <a:avLst/>
            <a:gdLst/>
            <a:ahLst/>
            <a:cxnLst/>
            <a:rect r="r" b="b" t="t" l="l"/>
            <a:pathLst>
              <a:path h="1415523" w="1415523">
                <a:moveTo>
                  <a:pt x="0" y="0"/>
                </a:moveTo>
                <a:lnTo>
                  <a:pt x="1415523" y="0"/>
                </a:lnTo>
                <a:lnTo>
                  <a:pt x="1415523" y="1415522"/>
                </a:lnTo>
                <a:lnTo>
                  <a:pt x="0" y="1415522"/>
                </a:lnTo>
                <a:lnTo>
                  <a:pt x="0" y="0"/>
                </a:lnTo>
                <a:close/>
              </a:path>
            </a:pathLst>
          </a:custGeom>
          <a:blipFill>
            <a:blip r:embed="rId9"/>
            <a:stretch>
              <a:fillRect l="0" t="0" r="0" b="0"/>
            </a:stretch>
          </a:blipFill>
        </p:spPr>
      </p:sp>
      <p:sp>
        <p:nvSpPr>
          <p:cNvPr name="Freeform 13" id="13"/>
          <p:cNvSpPr/>
          <p:nvPr/>
        </p:nvSpPr>
        <p:spPr>
          <a:xfrm flipH="false" flipV="false" rot="0">
            <a:off x="6254969" y="3375960"/>
            <a:ext cx="2107711" cy="2107711"/>
          </a:xfrm>
          <a:custGeom>
            <a:avLst/>
            <a:gdLst/>
            <a:ahLst/>
            <a:cxnLst/>
            <a:rect r="r" b="b" t="t" l="l"/>
            <a:pathLst>
              <a:path h="2107711" w="2107711">
                <a:moveTo>
                  <a:pt x="0" y="0"/>
                </a:moveTo>
                <a:lnTo>
                  <a:pt x="2107711" y="0"/>
                </a:lnTo>
                <a:lnTo>
                  <a:pt x="2107711" y="2107711"/>
                </a:lnTo>
                <a:lnTo>
                  <a:pt x="0" y="2107711"/>
                </a:lnTo>
                <a:lnTo>
                  <a:pt x="0" y="0"/>
                </a:lnTo>
                <a:close/>
              </a:path>
            </a:pathLst>
          </a:custGeom>
          <a:blipFill>
            <a:blip r:embed="rId10"/>
            <a:stretch>
              <a:fillRect l="0" t="0" r="0" b="0"/>
            </a:stretch>
          </a:blipFill>
        </p:spPr>
      </p:sp>
      <p:sp>
        <p:nvSpPr>
          <p:cNvPr name="Freeform 14" id="14"/>
          <p:cNvSpPr/>
          <p:nvPr/>
        </p:nvSpPr>
        <p:spPr>
          <a:xfrm flipH="false" flipV="false" rot="0">
            <a:off x="14630688" y="6440952"/>
            <a:ext cx="2072481" cy="1343875"/>
          </a:xfrm>
          <a:custGeom>
            <a:avLst/>
            <a:gdLst/>
            <a:ahLst/>
            <a:cxnLst/>
            <a:rect r="r" b="b" t="t" l="l"/>
            <a:pathLst>
              <a:path h="1343875" w="2072481">
                <a:moveTo>
                  <a:pt x="0" y="0"/>
                </a:moveTo>
                <a:lnTo>
                  <a:pt x="2072482" y="0"/>
                </a:lnTo>
                <a:lnTo>
                  <a:pt x="2072482" y="1343874"/>
                </a:lnTo>
                <a:lnTo>
                  <a:pt x="0" y="1343874"/>
                </a:lnTo>
                <a:lnTo>
                  <a:pt x="0" y="0"/>
                </a:lnTo>
                <a:close/>
              </a:path>
            </a:pathLst>
          </a:custGeom>
          <a:blipFill>
            <a:blip r:embed="rId11"/>
            <a:stretch>
              <a:fillRect l="0" t="0" r="0" b="0"/>
            </a:stretch>
          </a:blipFill>
        </p:spPr>
      </p:sp>
      <p:sp>
        <p:nvSpPr>
          <p:cNvPr name="Freeform 15" id="15"/>
          <p:cNvSpPr/>
          <p:nvPr/>
        </p:nvSpPr>
        <p:spPr>
          <a:xfrm flipH="false" flipV="false" rot="0">
            <a:off x="10675404" y="3419039"/>
            <a:ext cx="1923757" cy="1923757"/>
          </a:xfrm>
          <a:custGeom>
            <a:avLst/>
            <a:gdLst/>
            <a:ahLst/>
            <a:cxnLst/>
            <a:rect r="r" b="b" t="t" l="l"/>
            <a:pathLst>
              <a:path h="1923757" w="1923757">
                <a:moveTo>
                  <a:pt x="0" y="0"/>
                </a:moveTo>
                <a:lnTo>
                  <a:pt x="1923756" y="0"/>
                </a:lnTo>
                <a:lnTo>
                  <a:pt x="1923756" y="1923757"/>
                </a:lnTo>
                <a:lnTo>
                  <a:pt x="0" y="1923757"/>
                </a:lnTo>
                <a:lnTo>
                  <a:pt x="0" y="0"/>
                </a:lnTo>
                <a:close/>
              </a:path>
            </a:pathLst>
          </a:custGeom>
          <a:blipFill>
            <a:blip r:embed="rId12"/>
            <a:stretch>
              <a:fillRect l="0" t="0" r="0" b="0"/>
            </a:stretch>
          </a:blipFill>
        </p:spPr>
      </p:sp>
      <p:sp>
        <p:nvSpPr>
          <p:cNvPr name="TextBox 16" id="16"/>
          <p:cNvSpPr txBox="true"/>
          <p:nvPr/>
        </p:nvSpPr>
        <p:spPr>
          <a:xfrm rot="0">
            <a:off x="3351619" y="2188772"/>
            <a:ext cx="6600806" cy="1763395"/>
          </a:xfrm>
          <a:prstGeom prst="rect">
            <a:avLst/>
          </a:prstGeom>
        </p:spPr>
        <p:txBody>
          <a:bodyPr anchor="t" rtlCol="false" tIns="0" lIns="0" bIns="0" rIns="0">
            <a:spAutoFit/>
          </a:bodyPr>
          <a:lstStyle/>
          <a:p>
            <a:pPr>
              <a:lnSpc>
                <a:spcPts val="7039"/>
              </a:lnSpc>
            </a:pPr>
            <a:r>
              <a:rPr lang="en-US" sz="5499">
                <a:solidFill>
                  <a:srgbClr val="FFFFFF"/>
                </a:solidFill>
                <a:latin typeface="Space Mono Bold"/>
              </a:rPr>
              <a:t>COMPARATIF CMS </a:t>
            </a:r>
          </a:p>
          <a:p>
            <a:pPr>
              <a:lnSpc>
                <a:spcPts val="70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2634313" y="1648427"/>
            <a:ext cx="12460259" cy="6990146"/>
          </a:xfrm>
          <a:custGeom>
            <a:avLst/>
            <a:gdLst/>
            <a:ahLst/>
            <a:cxnLst/>
            <a:rect r="r" b="b" t="t" l="l"/>
            <a:pathLst>
              <a:path h="6990146" w="12460259">
                <a:moveTo>
                  <a:pt x="0" y="0"/>
                </a:moveTo>
                <a:lnTo>
                  <a:pt x="12460259" y="0"/>
                </a:lnTo>
                <a:lnTo>
                  <a:pt x="12460259" y="6990146"/>
                </a:lnTo>
                <a:lnTo>
                  <a:pt x="0" y="6990146"/>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3645291" y="2529764"/>
            <a:ext cx="10718016" cy="4266726"/>
          </a:xfrm>
          <a:custGeom>
            <a:avLst/>
            <a:gdLst/>
            <a:ahLst/>
            <a:cxnLst/>
            <a:rect r="r" b="b" t="t" l="l"/>
            <a:pathLst>
              <a:path h="4266726" w="10718016">
                <a:moveTo>
                  <a:pt x="0" y="0"/>
                </a:moveTo>
                <a:lnTo>
                  <a:pt x="10718016" y="0"/>
                </a:lnTo>
                <a:lnTo>
                  <a:pt x="10718016" y="4266726"/>
                </a:lnTo>
                <a:lnTo>
                  <a:pt x="0" y="4266726"/>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4249406" y="2687874"/>
            <a:ext cx="9437245" cy="4557926"/>
          </a:xfrm>
          <a:custGeom>
            <a:avLst/>
            <a:gdLst/>
            <a:ahLst/>
            <a:cxnLst/>
            <a:rect r="r" b="b" t="t" l="l"/>
            <a:pathLst>
              <a:path h="4557926" w="9437245">
                <a:moveTo>
                  <a:pt x="0" y="0"/>
                </a:moveTo>
                <a:lnTo>
                  <a:pt x="9437245" y="0"/>
                </a:lnTo>
                <a:lnTo>
                  <a:pt x="9437245" y="4557927"/>
                </a:lnTo>
                <a:lnTo>
                  <a:pt x="0" y="4557927"/>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sp>
        <p:nvSpPr>
          <p:cNvPr name="Freeform 2" id="2"/>
          <p:cNvSpPr/>
          <p:nvPr/>
        </p:nvSpPr>
        <p:spPr>
          <a:xfrm flipH="false" flipV="false" rot="0">
            <a:off x="5314843" y="713678"/>
            <a:ext cx="7569615" cy="6490353"/>
          </a:xfrm>
          <a:custGeom>
            <a:avLst/>
            <a:gdLst/>
            <a:ahLst/>
            <a:cxnLst/>
            <a:rect r="r" b="b" t="t" l="l"/>
            <a:pathLst>
              <a:path h="6490353" w="7569615">
                <a:moveTo>
                  <a:pt x="0" y="0"/>
                </a:moveTo>
                <a:lnTo>
                  <a:pt x="7569614" y="0"/>
                </a:lnTo>
                <a:lnTo>
                  <a:pt x="7569614" y="6490353"/>
                </a:lnTo>
                <a:lnTo>
                  <a:pt x="0" y="6490353"/>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080C1B"/>
        </a:solidFill>
      </p:bgPr>
    </p:bg>
    <p:spTree>
      <p:nvGrpSpPr>
        <p:cNvPr id="1" name=""/>
        <p:cNvGrpSpPr/>
        <p:nvPr/>
      </p:nvGrpSpPr>
      <p:grpSpPr>
        <a:xfrm>
          <a:off x="0" y="0"/>
          <a:ext cx="0" cy="0"/>
          <a:chOff x="0" y="0"/>
          <a:chExt cx="0" cy="0"/>
        </a:xfrm>
      </p:grpSpPr>
      <p:sp>
        <p:nvSpPr>
          <p:cNvPr name="TextBox 2" id="2"/>
          <p:cNvSpPr txBox="true"/>
          <p:nvPr/>
        </p:nvSpPr>
        <p:spPr>
          <a:xfrm rot="0">
            <a:off x="1028700" y="1993541"/>
            <a:ext cx="15864828" cy="4824094"/>
          </a:xfrm>
          <a:prstGeom prst="rect">
            <a:avLst/>
          </a:prstGeom>
        </p:spPr>
        <p:txBody>
          <a:bodyPr anchor="t" rtlCol="false" tIns="0" lIns="0" bIns="0" rIns="0">
            <a:spAutoFit/>
          </a:bodyPr>
          <a:lstStyle/>
          <a:p>
            <a:pPr algn="ctr">
              <a:lnSpc>
                <a:spcPts val="12880"/>
              </a:lnSpc>
            </a:pPr>
            <a:r>
              <a:rPr lang="en-US" sz="9200">
                <a:solidFill>
                  <a:srgbClr val="FFFFFF"/>
                </a:solidFill>
                <a:latin typeface="Open Sans Light Bold"/>
              </a:rPr>
              <a:t>Différences entre un CMS et le développement from scratch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DAFkNIHCpoM</dc:identifier>
  <dcterms:modified xsi:type="dcterms:W3CDTF">2011-08-01T06:04:30Z</dcterms:modified>
  <cp:revision>1</cp:revision>
  <dc:title>CMS vs. Développement de site web à partir de zéro</dc:title>
</cp:coreProperties>
</file>